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Poppins" panose="00000500000000000000" pitchFamily="2" charset="0"/>
      <p:regular r:id="rId13"/>
    </p:embeddedFont>
    <p:embeddedFont>
      <p:font typeface="Poppins Bold" panose="00000800000000000000" charset="0"/>
      <p:regular r:id="rId14"/>
    </p:embeddedFont>
    <p:embeddedFont>
      <p:font typeface="Poppins Bold Italics" panose="020B0604020202020204" charset="0"/>
      <p:regular r:id="rId15"/>
    </p:embeddedFont>
    <p:embeddedFont>
      <p:font typeface="Poppins Semi-Bold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98" y="78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7432" y="-8597065"/>
            <a:ext cx="15087600" cy="29594908"/>
            <a:chOff x="0" y="0"/>
            <a:chExt cx="20116800" cy="39459877"/>
          </a:xfrm>
        </p:grpSpPr>
        <p:grpSp>
          <p:nvGrpSpPr>
            <p:cNvPr id="3" name="Group 3"/>
            <p:cNvGrpSpPr/>
            <p:nvPr/>
          </p:nvGrpSpPr>
          <p:grpSpPr>
            <a:xfrm rot="5400000">
              <a:off x="-9671538" y="9671538"/>
              <a:ext cx="39459877" cy="20116800"/>
              <a:chOff x="0" y="0"/>
              <a:chExt cx="647700" cy="3302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77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330200">
                    <a:moveTo>
                      <a:pt x="647700" y="330200"/>
                    </a:moveTo>
                    <a:cubicBezTo>
                      <a:pt x="647700" y="150345"/>
                      <a:pt x="500247" y="0"/>
                      <a:pt x="323850" y="0"/>
                    </a:cubicBezTo>
                    <a:cubicBezTo>
                      <a:pt x="147453" y="0"/>
                      <a:pt x="0" y="150345"/>
                      <a:pt x="0" y="330200"/>
                    </a:cubicBezTo>
                    <a:lnTo>
                      <a:pt x="647700" y="3302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2F2F2">
                      <a:alpha val="100000"/>
                    </a:srgbClr>
                  </a:gs>
                  <a:gs pos="100000">
                    <a:srgbClr val="F7F7F7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152400" y="-6350"/>
                <a:ext cx="342900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5400000">
              <a:off x="-7492431" y="11937810"/>
              <a:ext cx="30569120" cy="15584257"/>
              <a:chOff x="0" y="0"/>
              <a:chExt cx="647700" cy="3302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477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330200">
                    <a:moveTo>
                      <a:pt x="647700" y="330200"/>
                    </a:moveTo>
                    <a:cubicBezTo>
                      <a:pt x="647700" y="150345"/>
                      <a:pt x="500247" y="0"/>
                      <a:pt x="323850" y="0"/>
                    </a:cubicBezTo>
                    <a:cubicBezTo>
                      <a:pt x="147453" y="0"/>
                      <a:pt x="0" y="150345"/>
                      <a:pt x="0" y="330200"/>
                    </a:cubicBezTo>
                    <a:lnTo>
                      <a:pt x="647700" y="330200"/>
                    </a:lnTo>
                    <a:close/>
                  </a:path>
                </a:pathLst>
              </a:custGeom>
              <a:solidFill>
                <a:srgbClr val="F2F2F2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152400" y="-6350"/>
                <a:ext cx="342900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5400000">
              <a:off x="-5420712" y="14092398"/>
              <a:ext cx="22116506" cy="11275082"/>
              <a:chOff x="0" y="0"/>
              <a:chExt cx="647700" cy="3302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6477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330200">
                    <a:moveTo>
                      <a:pt x="647700" y="330200"/>
                    </a:moveTo>
                    <a:cubicBezTo>
                      <a:pt x="647700" y="150345"/>
                      <a:pt x="500247" y="0"/>
                      <a:pt x="323850" y="0"/>
                    </a:cubicBezTo>
                    <a:cubicBezTo>
                      <a:pt x="147453" y="0"/>
                      <a:pt x="0" y="150345"/>
                      <a:pt x="0" y="330200"/>
                    </a:cubicBezTo>
                    <a:lnTo>
                      <a:pt x="647700" y="3302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1F65">
                      <a:alpha val="100000"/>
                    </a:srgbClr>
                  </a:gs>
                  <a:gs pos="100000">
                    <a:srgbClr val="6895FD">
                      <a:alpha val="100000"/>
                    </a:srgbClr>
                  </a:gs>
                </a:gsLst>
                <a:lin ang="2700000"/>
              </a:gra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52400" y="-6350"/>
                <a:ext cx="342900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-94483" y="-1225089"/>
            <a:ext cx="7199366" cy="14398733"/>
            <a:chOff x="0" y="0"/>
            <a:chExt cx="3175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75000" cy="6350000"/>
            </a:xfrm>
            <a:custGeom>
              <a:avLst/>
              <a:gdLst/>
              <a:ahLst/>
              <a:cxnLst/>
              <a:rect l="l" t="t" r="r" b="b"/>
              <a:pathLst>
                <a:path w="3175000" h="6350000">
                  <a:moveTo>
                    <a:pt x="3175000" y="3175000"/>
                  </a:moveTo>
                  <a:cubicBezTo>
                    <a:pt x="3175000" y="4928502"/>
                    <a:pt x="1753502" y="6350000"/>
                    <a:pt x="0" y="6350000"/>
                  </a:cubicBezTo>
                  <a:lnTo>
                    <a:pt x="0" y="0"/>
                  </a:lnTo>
                  <a:cubicBezTo>
                    <a:pt x="1753502" y="0"/>
                    <a:pt x="3175000" y="1421498"/>
                    <a:pt x="3175000" y="3175000"/>
                  </a:cubicBezTo>
                  <a:close/>
                </a:path>
              </a:pathLst>
            </a:custGeom>
            <a:blipFill>
              <a:blip r:embed="rId2"/>
              <a:stretch>
                <a:fillRect l="-128700" r="-126855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8433677" y="1277209"/>
            <a:ext cx="9802645" cy="2895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69"/>
              </a:lnSpc>
            </a:pPr>
            <a:r>
              <a:rPr lang="en-US" sz="5790" b="1" spc="-92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Bold"/>
                <a:ea typeface="Poppins Bold"/>
                <a:cs typeface="Poppins Bold"/>
                <a:sym typeface="Poppins Bold"/>
              </a:rPr>
              <a:t>Bài 5: Thực hành chia sẻ tài nguyên trên mạng </a:t>
            </a:r>
          </a:p>
          <a:p>
            <a:pPr algn="l">
              <a:lnSpc>
                <a:spcPts val="4609"/>
              </a:lnSpc>
            </a:pPr>
            <a:r>
              <a:rPr lang="en-US" sz="4190" b="1" spc="-67">
                <a:solidFill>
                  <a:srgbClr val="001F65"/>
                </a:solidFill>
                <a:latin typeface="Poppins Bold"/>
                <a:ea typeface="Poppins Bold"/>
                <a:cs typeface="Poppins Bold"/>
                <a:sym typeface="Poppins Bold"/>
              </a:rPr>
              <a:t>Practice Sharing Network Resources</a:t>
            </a:r>
          </a:p>
          <a:p>
            <a:pPr marL="0" lvl="0" indent="0" algn="l">
              <a:lnSpc>
                <a:spcPts val="5159"/>
              </a:lnSpc>
            </a:pPr>
            <a:endParaRPr lang="en-US" sz="4190" b="1" spc="-67">
              <a:solidFill>
                <a:srgbClr val="001F65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433677" y="7814867"/>
            <a:ext cx="6562710" cy="2228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5"/>
              </a:lnSpc>
            </a:pPr>
            <a:r>
              <a:rPr lang="en-US" sz="3154" b="1" dirty="0" err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Trình</a:t>
            </a:r>
            <a:r>
              <a:rPr lang="en-US" sz="3154" b="1" dirty="0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3154" b="1" dirty="0" err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bày</a:t>
            </a:r>
            <a:r>
              <a:rPr lang="en-US" sz="3154" b="1" dirty="0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: </a:t>
            </a:r>
            <a:r>
              <a:rPr lang="en-US" sz="3154" b="1" dirty="0" err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Nhóm</a:t>
            </a:r>
            <a:r>
              <a:rPr lang="en-US" sz="3154" b="1" dirty="0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5</a:t>
            </a:r>
          </a:p>
          <a:p>
            <a:pPr algn="l">
              <a:lnSpc>
                <a:spcPts val="4415"/>
              </a:lnSpc>
            </a:pPr>
            <a:r>
              <a:rPr lang="en-US" sz="3154" b="1" dirty="0" err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Thuyết</a:t>
            </a:r>
            <a:r>
              <a:rPr lang="en-US" sz="3154" b="1" dirty="0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3154" b="1" dirty="0" err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trình</a:t>
            </a:r>
            <a:r>
              <a:rPr lang="en-US" sz="3154" b="1" dirty="0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: Hoàng Yến</a:t>
            </a:r>
          </a:p>
          <a:p>
            <a:pPr algn="l">
              <a:lnSpc>
                <a:spcPts val="4415"/>
              </a:lnSpc>
            </a:pPr>
            <a:r>
              <a:rPr lang="en-US" sz="3154" b="1" dirty="0" err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Nội</a:t>
            </a:r>
            <a:r>
              <a:rPr lang="en-US" sz="3154" b="1" dirty="0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dung: Lý, Bảo </a:t>
            </a:r>
            <a:r>
              <a:rPr lang="en-US" sz="3154" b="1" dirty="0" err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Hân</a:t>
            </a:r>
            <a:endParaRPr lang="en-US" sz="3154" b="1" dirty="0">
              <a:solidFill>
                <a:srgbClr val="000000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  <a:p>
            <a:pPr algn="l">
              <a:lnSpc>
                <a:spcPts val="4415"/>
              </a:lnSpc>
            </a:pPr>
            <a:r>
              <a:rPr lang="en-US" sz="3154" b="1" dirty="0" err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Làm</a:t>
            </a:r>
            <a:r>
              <a:rPr lang="en-US" sz="3154" b="1" dirty="0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3154" b="1" dirty="0" err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Powerpoint</a:t>
            </a:r>
            <a:r>
              <a:rPr lang="en-US" sz="3154" b="1" dirty="0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: Huỳnh Oanh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8630317">
            <a:off x="1116701" y="-15227337"/>
            <a:ext cx="15087600" cy="29594908"/>
            <a:chOff x="0" y="0"/>
            <a:chExt cx="20116800" cy="39459877"/>
          </a:xfrm>
        </p:grpSpPr>
        <p:grpSp>
          <p:nvGrpSpPr>
            <p:cNvPr id="3" name="Group 3"/>
            <p:cNvGrpSpPr/>
            <p:nvPr/>
          </p:nvGrpSpPr>
          <p:grpSpPr>
            <a:xfrm rot="5400000">
              <a:off x="-9671538" y="9671538"/>
              <a:ext cx="39459877" cy="20116800"/>
              <a:chOff x="0" y="0"/>
              <a:chExt cx="647700" cy="3302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77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330200">
                    <a:moveTo>
                      <a:pt x="647700" y="330200"/>
                    </a:moveTo>
                    <a:cubicBezTo>
                      <a:pt x="647700" y="150345"/>
                      <a:pt x="500247" y="0"/>
                      <a:pt x="323850" y="0"/>
                    </a:cubicBezTo>
                    <a:cubicBezTo>
                      <a:pt x="147453" y="0"/>
                      <a:pt x="0" y="150345"/>
                      <a:pt x="0" y="330200"/>
                    </a:cubicBezTo>
                    <a:lnTo>
                      <a:pt x="647700" y="3302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2F2F2">
                      <a:alpha val="100000"/>
                    </a:srgbClr>
                  </a:gs>
                  <a:gs pos="100000">
                    <a:srgbClr val="F7F7F7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152400" y="-6350"/>
                <a:ext cx="342900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5400000">
              <a:off x="-7492431" y="11937810"/>
              <a:ext cx="30569120" cy="15584257"/>
              <a:chOff x="0" y="0"/>
              <a:chExt cx="647700" cy="3302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477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330200">
                    <a:moveTo>
                      <a:pt x="647700" y="330200"/>
                    </a:moveTo>
                    <a:cubicBezTo>
                      <a:pt x="647700" y="150345"/>
                      <a:pt x="500247" y="0"/>
                      <a:pt x="323850" y="0"/>
                    </a:cubicBezTo>
                    <a:cubicBezTo>
                      <a:pt x="147453" y="0"/>
                      <a:pt x="0" y="150345"/>
                      <a:pt x="0" y="330200"/>
                    </a:cubicBezTo>
                    <a:lnTo>
                      <a:pt x="647700" y="330200"/>
                    </a:lnTo>
                    <a:close/>
                  </a:path>
                </a:pathLst>
              </a:custGeom>
              <a:solidFill>
                <a:srgbClr val="F2F2F2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152400" y="-6350"/>
                <a:ext cx="342900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5400000">
              <a:off x="-5420712" y="14092398"/>
              <a:ext cx="22116506" cy="11275082"/>
              <a:chOff x="0" y="0"/>
              <a:chExt cx="647700" cy="3302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6477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330200">
                    <a:moveTo>
                      <a:pt x="647700" y="330200"/>
                    </a:moveTo>
                    <a:cubicBezTo>
                      <a:pt x="647700" y="150345"/>
                      <a:pt x="500247" y="0"/>
                      <a:pt x="323850" y="0"/>
                    </a:cubicBezTo>
                    <a:cubicBezTo>
                      <a:pt x="147453" y="0"/>
                      <a:pt x="0" y="150345"/>
                      <a:pt x="0" y="330200"/>
                    </a:cubicBezTo>
                    <a:lnTo>
                      <a:pt x="647700" y="3302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1F65">
                      <a:alpha val="100000"/>
                    </a:srgbClr>
                  </a:gs>
                  <a:gs pos="100000">
                    <a:srgbClr val="6895FD">
                      <a:alpha val="100000"/>
                    </a:srgbClr>
                  </a:gs>
                </a:gsLst>
                <a:lin ang="2700000"/>
              </a:gra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52400" y="-6350"/>
                <a:ext cx="342900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544340" y="3760549"/>
            <a:ext cx="10541935" cy="4099002"/>
            <a:chOff x="0" y="0"/>
            <a:chExt cx="2776477" cy="107957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76477" cy="1079573"/>
            </a:xfrm>
            <a:custGeom>
              <a:avLst/>
              <a:gdLst/>
              <a:ahLst/>
              <a:cxnLst/>
              <a:rect l="l" t="t" r="r" b="b"/>
              <a:pathLst>
                <a:path w="2776477" h="1079573">
                  <a:moveTo>
                    <a:pt x="47001" y="0"/>
                  </a:moveTo>
                  <a:lnTo>
                    <a:pt x="2729476" y="0"/>
                  </a:lnTo>
                  <a:cubicBezTo>
                    <a:pt x="2755434" y="0"/>
                    <a:pt x="2776477" y="21043"/>
                    <a:pt x="2776477" y="47001"/>
                  </a:cubicBezTo>
                  <a:lnTo>
                    <a:pt x="2776477" y="1032571"/>
                  </a:lnTo>
                  <a:cubicBezTo>
                    <a:pt x="2776477" y="1045037"/>
                    <a:pt x="2771525" y="1056992"/>
                    <a:pt x="2762711" y="1065806"/>
                  </a:cubicBezTo>
                  <a:cubicBezTo>
                    <a:pt x="2753896" y="1074621"/>
                    <a:pt x="2741941" y="1079573"/>
                    <a:pt x="2729476" y="1079573"/>
                  </a:cubicBezTo>
                  <a:lnTo>
                    <a:pt x="47001" y="1079573"/>
                  </a:lnTo>
                  <a:cubicBezTo>
                    <a:pt x="21043" y="1079573"/>
                    <a:pt x="0" y="1058529"/>
                    <a:pt x="0" y="1032571"/>
                  </a:cubicBezTo>
                  <a:lnTo>
                    <a:pt x="0" y="47001"/>
                  </a:lnTo>
                  <a:cubicBezTo>
                    <a:pt x="0" y="21043"/>
                    <a:pt x="21043" y="0"/>
                    <a:pt x="4700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F65">
                    <a:alpha val="100000"/>
                  </a:srgbClr>
                </a:gs>
                <a:gs pos="100000">
                  <a:srgbClr val="6895FD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2776477" cy="11462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11041" y="609600"/>
            <a:ext cx="8079145" cy="4055731"/>
            <a:chOff x="0" y="0"/>
            <a:chExt cx="1187875" cy="59631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87874" cy="596313"/>
            </a:xfrm>
            <a:custGeom>
              <a:avLst/>
              <a:gdLst/>
              <a:ahLst/>
              <a:cxnLst/>
              <a:rect l="l" t="t" r="r" b="b"/>
              <a:pathLst>
                <a:path w="1187874" h="596313">
                  <a:moveTo>
                    <a:pt x="61329" y="0"/>
                  </a:moveTo>
                  <a:lnTo>
                    <a:pt x="1126546" y="0"/>
                  </a:lnTo>
                  <a:cubicBezTo>
                    <a:pt x="1142811" y="0"/>
                    <a:pt x="1158410" y="6461"/>
                    <a:pt x="1169912" y="17963"/>
                  </a:cubicBezTo>
                  <a:cubicBezTo>
                    <a:pt x="1181413" y="29464"/>
                    <a:pt x="1187874" y="45063"/>
                    <a:pt x="1187874" y="61329"/>
                  </a:cubicBezTo>
                  <a:lnTo>
                    <a:pt x="1187874" y="534984"/>
                  </a:lnTo>
                  <a:cubicBezTo>
                    <a:pt x="1187874" y="568855"/>
                    <a:pt x="1160417" y="596313"/>
                    <a:pt x="1126546" y="596313"/>
                  </a:cubicBezTo>
                  <a:lnTo>
                    <a:pt x="61329" y="596313"/>
                  </a:lnTo>
                  <a:cubicBezTo>
                    <a:pt x="27458" y="596313"/>
                    <a:pt x="0" y="568855"/>
                    <a:pt x="0" y="534984"/>
                  </a:cubicBezTo>
                  <a:lnTo>
                    <a:pt x="0" y="61329"/>
                  </a:lnTo>
                  <a:cubicBezTo>
                    <a:pt x="0" y="45063"/>
                    <a:pt x="6461" y="29464"/>
                    <a:pt x="17963" y="17963"/>
                  </a:cubicBezTo>
                  <a:cubicBezTo>
                    <a:pt x="29464" y="6461"/>
                    <a:pt x="45063" y="0"/>
                    <a:pt x="61329" y="0"/>
                  </a:cubicBezTo>
                  <a:close/>
                </a:path>
              </a:pathLst>
            </a:custGeom>
            <a:blipFill>
              <a:blip r:embed="rId2"/>
              <a:stretch>
                <a:fillRect t="-1792" b="-1792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544340" y="1596030"/>
            <a:ext cx="9895060" cy="1629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39"/>
              </a:lnSpc>
            </a:pPr>
            <a:r>
              <a:rPr lang="en-US" sz="6399" b="1" spc="-102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Bold"/>
                <a:ea typeface="Poppins Bold"/>
                <a:cs typeface="Poppins Bold"/>
                <a:sym typeface="Poppins Bold"/>
              </a:rPr>
              <a:t>Nội dung chính bài học</a:t>
            </a:r>
          </a:p>
          <a:p>
            <a:pPr marL="0" lvl="0" indent="0" algn="l">
              <a:lnSpc>
                <a:spcPts val="5287"/>
              </a:lnSpc>
            </a:pPr>
            <a:r>
              <a:rPr lang="en-US" sz="4806" b="1" spc="-76">
                <a:solidFill>
                  <a:srgbClr val="001F65"/>
                </a:solidFill>
                <a:latin typeface="Poppins Bold"/>
                <a:ea typeface="Poppins Bold"/>
                <a:cs typeface="Poppins Bold"/>
                <a:sym typeface="Poppins Bold"/>
              </a:rPr>
              <a:t>Main content of the lesson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35762" y="4207818"/>
            <a:ext cx="8730564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1"/>
              </a:lnSpc>
            </a:pPr>
            <a:r>
              <a:rPr lang="en-US" sz="4993" b="1" spc="-15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01. CHIA SẺ TỆP VÀ THƯ MỤC</a:t>
            </a:r>
          </a:p>
          <a:p>
            <a:pPr marL="0" lvl="0" indent="0" algn="ctr">
              <a:lnSpc>
                <a:spcPts val="4680"/>
              </a:lnSpc>
            </a:pPr>
            <a:r>
              <a:rPr lang="en-US" sz="3900" b="1" i="1" spc="-124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SHARING FILES AND FOLDERS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35762" y="5941370"/>
            <a:ext cx="7641420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 b="1" spc="-17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02. CHIA SẺ MÁY IN</a:t>
            </a:r>
          </a:p>
          <a:p>
            <a:pPr marL="0" lvl="0" indent="0" algn="ctr">
              <a:lnSpc>
                <a:spcPts val="4680"/>
              </a:lnSpc>
            </a:pPr>
            <a:r>
              <a:rPr lang="en-US" sz="3900" b="1" i="1" spc="-124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SHARING A PRINTER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3200400" y="-9653954"/>
            <a:ext cx="15087600" cy="29594908"/>
            <a:chOff x="0" y="0"/>
            <a:chExt cx="20116800" cy="39459877"/>
          </a:xfrm>
        </p:grpSpPr>
        <p:grpSp>
          <p:nvGrpSpPr>
            <p:cNvPr id="3" name="Group 3"/>
            <p:cNvGrpSpPr/>
            <p:nvPr/>
          </p:nvGrpSpPr>
          <p:grpSpPr>
            <a:xfrm rot="5400000">
              <a:off x="-9671538" y="9671538"/>
              <a:ext cx="39459877" cy="20116800"/>
              <a:chOff x="0" y="0"/>
              <a:chExt cx="647700" cy="3302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77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330200">
                    <a:moveTo>
                      <a:pt x="647700" y="330200"/>
                    </a:moveTo>
                    <a:cubicBezTo>
                      <a:pt x="647700" y="150345"/>
                      <a:pt x="500247" y="0"/>
                      <a:pt x="323850" y="0"/>
                    </a:cubicBezTo>
                    <a:cubicBezTo>
                      <a:pt x="147453" y="0"/>
                      <a:pt x="0" y="150345"/>
                      <a:pt x="0" y="330200"/>
                    </a:cubicBezTo>
                    <a:lnTo>
                      <a:pt x="647700" y="3302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2F2F2">
                      <a:alpha val="100000"/>
                    </a:srgbClr>
                  </a:gs>
                  <a:gs pos="100000">
                    <a:srgbClr val="F7F7F7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152400" y="-6350"/>
                <a:ext cx="342900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5400000">
              <a:off x="-7492431" y="11937810"/>
              <a:ext cx="30569120" cy="15584257"/>
              <a:chOff x="0" y="0"/>
              <a:chExt cx="647700" cy="3302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477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330200">
                    <a:moveTo>
                      <a:pt x="647700" y="330200"/>
                    </a:moveTo>
                    <a:cubicBezTo>
                      <a:pt x="647700" y="150345"/>
                      <a:pt x="500247" y="0"/>
                      <a:pt x="323850" y="0"/>
                    </a:cubicBezTo>
                    <a:cubicBezTo>
                      <a:pt x="147453" y="0"/>
                      <a:pt x="0" y="150345"/>
                      <a:pt x="0" y="330200"/>
                    </a:cubicBezTo>
                    <a:lnTo>
                      <a:pt x="647700" y="330200"/>
                    </a:lnTo>
                    <a:close/>
                  </a:path>
                </a:pathLst>
              </a:custGeom>
              <a:solidFill>
                <a:srgbClr val="F2F2F2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152400" y="-6350"/>
                <a:ext cx="342900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</p:grpSp>
      <p:grpSp>
        <p:nvGrpSpPr>
          <p:cNvPr id="9" name="Group 9"/>
          <p:cNvGrpSpPr/>
          <p:nvPr/>
        </p:nvGrpSpPr>
        <p:grpSpPr>
          <a:xfrm>
            <a:off x="1028700" y="1843419"/>
            <a:ext cx="15962515" cy="7833981"/>
            <a:chOff x="0" y="0"/>
            <a:chExt cx="4204119" cy="20632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04119" cy="2063271"/>
            </a:xfrm>
            <a:custGeom>
              <a:avLst/>
              <a:gdLst/>
              <a:ahLst/>
              <a:cxnLst/>
              <a:rect l="l" t="t" r="r" b="b"/>
              <a:pathLst>
                <a:path w="4204119" h="2063271">
                  <a:moveTo>
                    <a:pt x="31040" y="0"/>
                  </a:moveTo>
                  <a:lnTo>
                    <a:pt x="4173079" y="0"/>
                  </a:lnTo>
                  <a:cubicBezTo>
                    <a:pt x="4190222" y="0"/>
                    <a:pt x="4204119" y="13897"/>
                    <a:pt x="4204119" y="31040"/>
                  </a:cubicBezTo>
                  <a:lnTo>
                    <a:pt x="4204119" y="2032230"/>
                  </a:lnTo>
                  <a:cubicBezTo>
                    <a:pt x="4204119" y="2040463"/>
                    <a:pt x="4200849" y="2048358"/>
                    <a:pt x="4195028" y="2054179"/>
                  </a:cubicBezTo>
                  <a:cubicBezTo>
                    <a:pt x="4189207" y="2060000"/>
                    <a:pt x="4181311" y="2063271"/>
                    <a:pt x="4173079" y="2063271"/>
                  </a:cubicBezTo>
                  <a:lnTo>
                    <a:pt x="31040" y="2063271"/>
                  </a:lnTo>
                  <a:cubicBezTo>
                    <a:pt x="13897" y="2063271"/>
                    <a:pt x="0" y="2049373"/>
                    <a:pt x="0" y="2032230"/>
                  </a:cubicBezTo>
                  <a:lnTo>
                    <a:pt x="0" y="31040"/>
                  </a:lnTo>
                  <a:cubicBezTo>
                    <a:pt x="0" y="13897"/>
                    <a:pt x="13897" y="0"/>
                    <a:pt x="31040" y="0"/>
                  </a:cubicBezTo>
                  <a:close/>
                </a:path>
              </a:pathLst>
            </a:custGeom>
            <a:solidFill>
              <a:srgbClr val="7AB2F2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4204119" cy="2129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9600" y="183392"/>
            <a:ext cx="9825654" cy="2303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2"/>
              </a:lnSpc>
            </a:pPr>
            <a:r>
              <a:rPr lang="en-US" sz="5893" b="1" spc="-94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Bold"/>
                <a:ea typeface="Poppins Bold"/>
                <a:cs typeface="Poppins Bold"/>
                <a:sym typeface="Poppins Bold"/>
              </a:rPr>
              <a:t>1.CHIA SẺ TỆP VÀ THƯ MỤC</a:t>
            </a:r>
          </a:p>
          <a:p>
            <a:pPr algn="ctr">
              <a:lnSpc>
                <a:spcPts val="4649"/>
              </a:lnSpc>
            </a:pPr>
            <a:r>
              <a:rPr lang="en-US" sz="4226" b="1" spc="-67">
                <a:solidFill>
                  <a:srgbClr val="001F65"/>
                </a:solidFill>
                <a:latin typeface="Poppins Bold"/>
                <a:ea typeface="Poppins Bold"/>
                <a:cs typeface="Poppins Bold"/>
                <a:sym typeface="Poppins Bold"/>
              </a:rPr>
              <a:t>SHARING FILES AND FOLDERS</a:t>
            </a:r>
          </a:p>
          <a:p>
            <a:pPr algn="l">
              <a:lnSpc>
                <a:spcPts val="6482"/>
              </a:lnSpc>
            </a:pPr>
            <a:endParaRPr lang="en-US" sz="4226" b="1" spc="-67">
              <a:solidFill>
                <a:srgbClr val="001F65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540171" y="1994276"/>
            <a:ext cx="14902859" cy="7427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1"/>
              </a:lnSpc>
            </a:pPr>
            <a:r>
              <a:rPr lang="en-US" sz="3729" b="1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Chia sẻ tài nguyên trên mạng</a:t>
            </a:r>
          </a:p>
          <a:p>
            <a:pPr algn="l">
              <a:lnSpc>
                <a:spcPts val="3988"/>
              </a:lnSpc>
            </a:pPr>
            <a:r>
              <a:rPr lang="en-US" sz="2848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Network Resource Sharing</a:t>
            </a:r>
          </a:p>
          <a:p>
            <a:pPr marL="589058" lvl="1" indent="-294529" algn="l">
              <a:lnSpc>
                <a:spcPts val="3819"/>
              </a:lnSpc>
              <a:buFont typeface="Arial"/>
              <a:buChar char="•"/>
            </a:pPr>
            <a:r>
              <a:rPr lang="en-US" sz="2728" b="1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Tài nguyên trên mạng có thể là dữ liệu, phần mềm hoặc thiết bị.</a:t>
            </a:r>
          </a:p>
          <a:p>
            <a:pPr marL="589058" lvl="1" indent="-294529" algn="l">
              <a:lnSpc>
                <a:spcPts val="3819"/>
              </a:lnSpc>
              <a:buFont typeface="Arial"/>
              <a:buChar char="•"/>
            </a:pPr>
            <a:r>
              <a:rPr lang="en-US" sz="2728" b="1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Chia sẻ tài nguyên giúp nhiều người cùng sử dụng dữ liệu và thiết bị trong mạng.</a:t>
            </a:r>
          </a:p>
          <a:p>
            <a:pPr marL="589058" lvl="1" indent="-294529" algn="l">
              <a:lnSpc>
                <a:spcPts val="3819"/>
              </a:lnSpc>
              <a:buFont typeface="Arial"/>
              <a:buChar char="•"/>
            </a:pPr>
            <a:r>
              <a:rPr lang="en-US" sz="2728" b="1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Bài học tập trung vào:</a:t>
            </a:r>
          </a:p>
          <a:p>
            <a:pPr marL="1178115" lvl="2" indent="-392705" algn="l">
              <a:lnSpc>
                <a:spcPts val="3819"/>
              </a:lnSpc>
              <a:buFont typeface="Arial"/>
              <a:buChar char="⚬"/>
            </a:pPr>
            <a:r>
              <a:rPr lang="en-US" sz="2728" b="1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Chia sẻ tệp và thư mục.</a:t>
            </a:r>
          </a:p>
          <a:p>
            <a:pPr marL="1178115" lvl="2" indent="-392705" algn="l">
              <a:lnSpc>
                <a:spcPts val="3819"/>
              </a:lnSpc>
              <a:buFont typeface="Arial"/>
              <a:buChar char="⚬"/>
            </a:pPr>
            <a:r>
              <a:rPr lang="en-US" sz="2728" b="1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Chia sẻ máy in.</a:t>
            </a:r>
          </a:p>
          <a:p>
            <a:pPr marL="1178115" lvl="2" indent="-392705" algn="l">
              <a:lnSpc>
                <a:spcPts val="3819"/>
              </a:lnSpc>
              <a:buFont typeface="Arial"/>
              <a:buChar char="⚬"/>
            </a:pPr>
            <a:r>
              <a:rPr lang="en-US" sz="2728" b="1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Thiết lập và hủy chia sẻ tài nguyên.</a:t>
            </a:r>
          </a:p>
          <a:p>
            <a:pPr marL="589058" lvl="1" indent="-294529" algn="l">
              <a:lnSpc>
                <a:spcPts val="3819"/>
              </a:lnSpc>
              <a:buFont typeface="Arial"/>
              <a:buChar char="•"/>
            </a:pPr>
            <a:r>
              <a:rPr lang="en-US" sz="2728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Network resources can include data, software, and devices.</a:t>
            </a:r>
          </a:p>
          <a:p>
            <a:pPr marL="589058" lvl="1" indent="-294529" algn="l">
              <a:lnSpc>
                <a:spcPts val="3819"/>
              </a:lnSpc>
              <a:buFont typeface="Arial"/>
              <a:buChar char="•"/>
            </a:pPr>
            <a:r>
              <a:rPr lang="en-US" sz="2728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Resource sharing allows multiple users to access data and devices on a network.</a:t>
            </a:r>
          </a:p>
          <a:p>
            <a:pPr marL="589058" lvl="1" indent="-294529" algn="l">
              <a:lnSpc>
                <a:spcPts val="3819"/>
              </a:lnSpc>
              <a:buFont typeface="Arial"/>
              <a:buChar char="•"/>
            </a:pPr>
            <a:r>
              <a:rPr lang="en-US" sz="2728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This lesson focuses on:</a:t>
            </a:r>
          </a:p>
          <a:p>
            <a:pPr marL="1178115" lvl="2" indent="-392705" algn="l">
              <a:lnSpc>
                <a:spcPts val="3819"/>
              </a:lnSpc>
              <a:buFont typeface="Arial"/>
              <a:buChar char="⚬"/>
            </a:pPr>
            <a:r>
              <a:rPr lang="en-US" sz="2728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Sharing files and folders.</a:t>
            </a:r>
          </a:p>
          <a:p>
            <a:pPr marL="1178115" lvl="2" indent="-392705" algn="l">
              <a:lnSpc>
                <a:spcPts val="3819"/>
              </a:lnSpc>
              <a:buFont typeface="Arial"/>
              <a:buChar char="⚬"/>
            </a:pPr>
            <a:r>
              <a:rPr lang="en-US" sz="2728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Sharing printers.</a:t>
            </a:r>
          </a:p>
          <a:p>
            <a:pPr marL="1178115" lvl="2" indent="-392705" algn="l">
              <a:lnSpc>
                <a:spcPts val="3819"/>
              </a:lnSpc>
              <a:buFont typeface="Arial"/>
              <a:buChar char="⚬"/>
            </a:pPr>
            <a:r>
              <a:rPr lang="en-US" sz="2728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Setting up and removing resource sharing.</a:t>
            </a:r>
          </a:p>
          <a:p>
            <a:pPr marL="0" lvl="0" indent="0" algn="l">
              <a:lnSpc>
                <a:spcPts val="3521"/>
              </a:lnSpc>
              <a:spcBef>
                <a:spcPct val="0"/>
              </a:spcBef>
            </a:pPr>
            <a:endParaRPr lang="en-US" sz="2728" b="1">
              <a:solidFill>
                <a:srgbClr val="FFFFFF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</p:spTree>
  </p:cSld>
  <p:clrMapOvr>
    <a:masterClrMapping/>
  </p:clrMapOvr>
  <p:transition spd="slow"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5586" y="2063754"/>
            <a:ext cx="15778681" cy="6771791"/>
            <a:chOff x="0" y="0"/>
            <a:chExt cx="4155702" cy="17835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55702" cy="1783517"/>
            </a:xfrm>
            <a:custGeom>
              <a:avLst/>
              <a:gdLst/>
              <a:ahLst/>
              <a:cxnLst/>
              <a:rect l="l" t="t" r="r" b="b"/>
              <a:pathLst>
                <a:path w="4155702" h="1783517">
                  <a:moveTo>
                    <a:pt x="31402" y="0"/>
                  </a:moveTo>
                  <a:lnTo>
                    <a:pt x="4124300" y="0"/>
                  </a:lnTo>
                  <a:cubicBezTo>
                    <a:pt x="4141643" y="0"/>
                    <a:pt x="4155702" y="14059"/>
                    <a:pt x="4155702" y="31402"/>
                  </a:cubicBezTo>
                  <a:lnTo>
                    <a:pt x="4155702" y="1752115"/>
                  </a:lnTo>
                  <a:cubicBezTo>
                    <a:pt x="4155702" y="1760443"/>
                    <a:pt x="4152393" y="1768430"/>
                    <a:pt x="4146504" y="1774319"/>
                  </a:cubicBezTo>
                  <a:cubicBezTo>
                    <a:pt x="4140615" y="1780209"/>
                    <a:pt x="4132628" y="1783517"/>
                    <a:pt x="4124300" y="1783517"/>
                  </a:cubicBezTo>
                  <a:lnTo>
                    <a:pt x="31402" y="1783517"/>
                  </a:lnTo>
                  <a:cubicBezTo>
                    <a:pt x="14059" y="1783517"/>
                    <a:pt x="0" y="1769458"/>
                    <a:pt x="0" y="1752115"/>
                  </a:cubicBezTo>
                  <a:lnTo>
                    <a:pt x="0" y="31402"/>
                  </a:lnTo>
                  <a:cubicBezTo>
                    <a:pt x="0" y="14059"/>
                    <a:pt x="14059" y="0"/>
                    <a:pt x="3140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4898AB">
                    <a:alpha val="100000"/>
                  </a:srgbClr>
                </a:gs>
                <a:gs pos="100000">
                  <a:srgbClr val="90D46C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155702" cy="1850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73001" y="2413646"/>
            <a:ext cx="15563850" cy="6107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79"/>
              </a:lnSpc>
            </a:pPr>
            <a:r>
              <a:rPr lang="en-US" sz="284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Trên Windows, cần thiết lập:</a:t>
            </a:r>
          </a:p>
          <a:p>
            <a:pPr marL="613628" lvl="1" indent="-306814" algn="l">
              <a:lnSpc>
                <a:spcPts val="3979"/>
              </a:lnSpc>
              <a:buFont typeface="Arial"/>
              <a:buChar char="•"/>
            </a:pPr>
            <a:r>
              <a:rPr lang="en-US" sz="284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Network Discovery – cho phép máy tính nhìn thấy các thiết bị khác trong mạng.</a:t>
            </a:r>
          </a:p>
          <a:p>
            <a:pPr marL="613628" lvl="1" indent="-306814" algn="l">
              <a:lnSpc>
                <a:spcPts val="3979"/>
              </a:lnSpc>
              <a:buFont typeface="Arial"/>
              <a:buChar char="•"/>
            </a:pPr>
            <a:r>
              <a:rPr lang="en-US" sz="284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File and Printer Sharing – cho phép chia sẻ tệp, thư mục và máy in.</a:t>
            </a:r>
          </a:p>
          <a:p>
            <a:pPr marL="613628" lvl="1" indent="-306814" algn="l">
              <a:lnSpc>
                <a:spcPts val="3979"/>
              </a:lnSpc>
              <a:buFont typeface="Arial"/>
              <a:buChar char="•"/>
            </a:pPr>
            <a:r>
              <a:rPr lang="en-US" sz="284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Public Folder Sharing – chia sẻ các thư mục công cộng.</a:t>
            </a:r>
          </a:p>
          <a:p>
            <a:pPr marL="613628" lvl="1" indent="-306814" algn="l">
              <a:lnSpc>
                <a:spcPts val="3979"/>
              </a:lnSpc>
              <a:buFont typeface="Arial"/>
              <a:buChar char="•"/>
            </a:pPr>
            <a:r>
              <a:rPr lang="en-US" sz="284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Firewall – kiểm soát kết nối và bảo vệ máy tính khỏi truy cập không mong muốn.</a:t>
            </a:r>
          </a:p>
          <a:p>
            <a:pPr algn="l">
              <a:lnSpc>
                <a:spcPts val="3979"/>
              </a:lnSpc>
            </a:pPr>
            <a:endParaRPr lang="en-US" sz="2842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125"/>
              </a:lnSpc>
            </a:pPr>
            <a:r>
              <a:rPr lang="en-US" sz="294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947">
                <a:solidFill>
                  <a:srgbClr val="001F65"/>
                </a:solidFill>
                <a:latin typeface="Poppins"/>
                <a:ea typeface="Poppins"/>
                <a:cs typeface="Poppins"/>
                <a:sym typeface="Poppins"/>
              </a:rPr>
              <a:t>On Windows, configure:</a:t>
            </a:r>
          </a:p>
          <a:p>
            <a:pPr marL="636270" lvl="1" indent="-318135" algn="l">
              <a:lnSpc>
                <a:spcPts val="4125"/>
              </a:lnSpc>
              <a:buFont typeface="Arial"/>
              <a:buChar char="•"/>
            </a:pPr>
            <a:r>
              <a:rPr lang="en-US" sz="2947">
                <a:solidFill>
                  <a:srgbClr val="001F65"/>
                </a:solidFill>
                <a:latin typeface="Poppins"/>
                <a:ea typeface="Poppins"/>
                <a:cs typeface="Poppins"/>
                <a:sym typeface="Poppins"/>
              </a:rPr>
              <a:t>Network Discovery – allows computers to discover other devices.</a:t>
            </a:r>
          </a:p>
          <a:p>
            <a:pPr marL="636270" lvl="1" indent="-318135" algn="l">
              <a:lnSpc>
                <a:spcPts val="4125"/>
              </a:lnSpc>
              <a:buFont typeface="Arial"/>
              <a:buChar char="•"/>
            </a:pPr>
            <a:r>
              <a:rPr lang="en-US" sz="2947">
                <a:solidFill>
                  <a:srgbClr val="001F65"/>
                </a:solidFill>
                <a:latin typeface="Poppins"/>
                <a:ea typeface="Poppins"/>
                <a:cs typeface="Poppins"/>
                <a:sym typeface="Poppins"/>
              </a:rPr>
              <a:t>File and Printer Sharing – enables file, folder, and printer sharing.</a:t>
            </a:r>
          </a:p>
          <a:p>
            <a:pPr marL="636270" lvl="1" indent="-318135" algn="l">
              <a:lnSpc>
                <a:spcPts val="4125"/>
              </a:lnSpc>
              <a:buFont typeface="Arial"/>
              <a:buChar char="•"/>
            </a:pPr>
            <a:r>
              <a:rPr lang="en-US" sz="2947">
                <a:solidFill>
                  <a:srgbClr val="001F65"/>
                </a:solidFill>
                <a:latin typeface="Poppins"/>
                <a:ea typeface="Poppins"/>
                <a:cs typeface="Poppins"/>
                <a:sym typeface="Poppins"/>
              </a:rPr>
              <a:t>Public Folder Sharing – allows sharing of public folders.</a:t>
            </a:r>
          </a:p>
          <a:p>
            <a:pPr marL="636270" lvl="1" indent="-318135" algn="l">
              <a:lnSpc>
                <a:spcPts val="4125"/>
              </a:lnSpc>
              <a:buFont typeface="Arial"/>
              <a:buChar char="•"/>
            </a:pPr>
            <a:r>
              <a:rPr lang="en-US" sz="2947">
                <a:solidFill>
                  <a:srgbClr val="001F65"/>
                </a:solidFill>
                <a:latin typeface="Poppins"/>
                <a:ea typeface="Poppins"/>
                <a:cs typeface="Poppins"/>
                <a:sym typeface="Poppins"/>
              </a:rPr>
              <a:t>Firewall – controls network connections and protects the computer.</a:t>
            </a:r>
          </a:p>
          <a:p>
            <a:pPr algn="l">
              <a:lnSpc>
                <a:spcPts val="3979"/>
              </a:lnSpc>
            </a:pPr>
            <a:endParaRPr lang="en-US" sz="2947">
              <a:solidFill>
                <a:srgbClr val="001F6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71959" y="429263"/>
            <a:ext cx="13648882" cy="2070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83"/>
              </a:lnSpc>
            </a:pPr>
            <a:r>
              <a:rPr lang="en-US" sz="5076" b="1" spc="-8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Bold"/>
                <a:ea typeface="Poppins Bold"/>
                <a:cs typeface="Poppins Bold"/>
                <a:sym typeface="Poppins Bold"/>
              </a:rPr>
              <a:t>NHIỆM VỤ 1 : Thiết lập môi trường chia sẻ</a:t>
            </a:r>
          </a:p>
          <a:p>
            <a:pPr algn="ctr">
              <a:lnSpc>
                <a:spcPts val="4653"/>
              </a:lnSpc>
            </a:pPr>
            <a:r>
              <a:rPr lang="en-US" sz="4230" b="1" spc="-67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Bold"/>
                <a:ea typeface="Poppins Bold"/>
                <a:cs typeface="Poppins Bold"/>
                <a:sym typeface="Poppins Bold"/>
              </a:rPr>
              <a:t>Task 1: Setting Up the Sharing Environment</a:t>
            </a:r>
          </a:p>
          <a:p>
            <a:pPr marL="0" lvl="0" indent="0" algn="ctr">
              <a:lnSpc>
                <a:spcPts val="5583"/>
              </a:lnSpc>
            </a:pPr>
            <a:endParaRPr lang="en-US" sz="4230" b="1" spc="-67">
              <a:gradFill>
                <a:gsLst>
                  <a:gs pos="0">
                    <a:srgbClr val="001F65">
                      <a:alpha val="100000"/>
                    </a:srgbClr>
                  </a:gs>
                  <a:gs pos="100000">
                    <a:srgbClr val="6895FD">
                      <a:alpha val="100000"/>
                    </a:srgbClr>
                  </a:gs>
                </a:gsLst>
                <a:lin ang="2700000"/>
              </a:gra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  <p:transition spd="slow"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-1698906" y="-21075105"/>
            <a:ext cx="21685812" cy="56091103"/>
            <a:chOff x="0" y="0"/>
            <a:chExt cx="28914416" cy="74788137"/>
          </a:xfrm>
        </p:grpSpPr>
        <p:grpSp>
          <p:nvGrpSpPr>
            <p:cNvPr id="3" name="Group 3"/>
            <p:cNvGrpSpPr/>
            <p:nvPr/>
          </p:nvGrpSpPr>
          <p:grpSpPr>
            <a:xfrm rot="5400000">
              <a:off x="-22936861" y="22936861"/>
              <a:ext cx="74788137" cy="28914416"/>
              <a:chOff x="0" y="0"/>
              <a:chExt cx="854074" cy="3302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54074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854074" h="330200">
                    <a:moveTo>
                      <a:pt x="854074" y="330200"/>
                    </a:moveTo>
                    <a:cubicBezTo>
                      <a:pt x="854074" y="150345"/>
                      <a:pt x="659638" y="0"/>
                      <a:pt x="427037" y="0"/>
                    </a:cubicBezTo>
                    <a:cubicBezTo>
                      <a:pt x="194436" y="0"/>
                      <a:pt x="0" y="150345"/>
                      <a:pt x="0" y="330200"/>
                    </a:cubicBezTo>
                    <a:lnTo>
                      <a:pt x="854074" y="3302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2F2F2">
                      <a:alpha val="100000"/>
                    </a:srgbClr>
                  </a:gs>
                  <a:gs pos="100000">
                    <a:srgbClr val="F7F7F7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200959" y="-6350"/>
                <a:ext cx="452157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5400000">
              <a:off x="-17768926" y="26194233"/>
              <a:ext cx="57937523" cy="22399671"/>
              <a:chOff x="0" y="0"/>
              <a:chExt cx="854074" cy="3302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54074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854074" h="330200">
                    <a:moveTo>
                      <a:pt x="854074" y="330200"/>
                    </a:moveTo>
                    <a:cubicBezTo>
                      <a:pt x="854074" y="150345"/>
                      <a:pt x="659638" y="0"/>
                      <a:pt x="427037" y="0"/>
                    </a:cubicBezTo>
                    <a:cubicBezTo>
                      <a:pt x="194436" y="0"/>
                      <a:pt x="0" y="150345"/>
                      <a:pt x="0" y="330200"/>
                    </a:cubicBezTo>
                    <a:lnTo>
                      <a:pt x="854074" y="330200"/>
                    </a:lnTo>
                    <a:close/>
                  </a:path>
                </a:pathLst>
              </a:custGeom>
              <a:solidFill>
                <a:srgbClr val="F2F2F2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200959" y="-6350"/>
                <a:ext cx="452157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5400000">
              <a:off x="-12855672" y="29291080"/>
              <a:ext cx="41917320" cy="16205977"/>
              <a:chOff x="0" y="0"/>
              <a:chExt cx="854074" cy="3302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54074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854074" h="330200">
                    <a:moveTo>
                      <a:pt x="854074" y="330200"/>
                    </a:moveTo>
                    <a:cubicBezTo>
                      <a:pt x="854074" y="150345"/>
                      <a:pt x="659638" y="0"/>
                      <a:pt x="427037" y="0"/>
                    </a:cubicBezTo>
                    <a:cubicBezTo>
                      <a:pt x="194436" y="0"/>
                      <a:pt x="0" y="150345"/>
                      <a:pt x="0" y="330200"/>
                    </a:cubicBezTo>
                    <a:lnTo>
                      <a:pt x="854074" y="3302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1F65">
                      <a:alpha val="100000"/>
                    </a:srgbClr>
                  </a:gs>
                  <a:gs pos="100000">
                    <a:srgbClr val="6895FD">
                      <a:alpha val="100000"/>
                    </a:srgbClr>
                  </a:gs>
                </a:gsLst>
                <a:lin ang="2700000"/>
              </a:gra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200959" y="-6350"/>
                <a:ext cx="452157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609600" y="1821960"/>
            <a:ext cx="17068800" cy="6075620"/>
            <a:chOff x="0" y="0"/>
            <a:chExt cx="4495486" cy="160016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495486" cy="1600163"/>
            </a:xfrm>
            <a:custGeom>
              <a:avLst/>
              <a:gdLst/>
              <a:ahLst/>
              <a:cxnLst/>
              <a:rect l="l" t="t" r="r" b="b"/>
              <a:pathLst>
                <a:path w="4495486" h="1600163">
                  <a:moveTo>
                    <a:pt x="29029" y="0"/>
                  </a:moveTo>
                  <a:lnTo>
                    <a:pt x="4466458" y="0"/>
                  </a:lnTo>
                  <a:cubicBezTo>
                    <a:pt x="4482490" y="0"/>
                    <a:pt x="4495486" y="12997"/>
                    <a:pt x="4495486" y="29029"/>
                  </a:cubicBezTo>
                  <a:lnTo>
                    <a:pt x="4495486" y="1571135"/>
                  </a:lnTo>
                  <a:cubicBezTo>
                    <a:pt x="4495486" y="1587167"/>
                    <a:pt x="4482490" y="1600163"/>
                    <a:pt x="4466458" y="1600163"/>
                  </a:cubicBezTo>
                  <a:lnTo>
                    <a:pt x="29029" y="1600163"/>
                  </a:lnTo>
                  <a:cubicBezTo>
                    <a:pt x="12997" y="1600163"/>
                    <a:pt x="0" y="1587167"/>
                    <a:pt x="0" y="1571135"/>
                  </a:cubicBezTo>
                  <a:lnTo>
                    <a:pt x="0" y="29029"/>
                  </a:lnTo>
                  <a:cubicBezTo>
                    <a:pt x="0" y="12997"/>
                    <a:pt x="12997" y="0"/>
                    <a:pt x="2902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F65">
                    <a:alpha val="100000"/>
                  </a:srgbClr>
                </a:gs>
                <a:gs pos="100000">
                  <a:srgbClr val="6895FD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4495486" cy="16668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6735" y="2466693"/>
            <a:ext cx="8327265" cy="5511014"/>
            <a:chOff x="0" y="0"/>
            <a:chExt cx="3190093" cy="211121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190093" cy="2111215"/>
            </a:xfrm>
            <a:custGeom>
              <a:avLst/>
              <a:gdLst/>
              <a:ahLst/>
              <a:cxnLst/>
              <a:rect l="l" t="t" r="r" b="b"/>
              <a:pathLst>
                <a:path w="3190093" h="2111215">
                  <a:moveTo>
                    <a:pt x="92971" y="0"/>
                  </a:moveTo>
                  <a:lnTo>
                    <a:pt x="3097123" y="0"/>
                  </a:lnTo>
                  <a:cubicBezTo>
                    <a:pt x="3148469" y="0"/>
                    <a:pt x="3190093" y="41624"/>
                    <a:pt x="3190093" y="92971"/>
                  </a:cubicBezTo>
                  <a:lnTo>
                    <a:pt x="3190093" y="2018244"/>
                  </a:lnTo>
                  <a:cubicBezTo>
                    <a:pt x="3190093" y="2069591"/>
                    <a:pt x="3148469" y="2111215"/>
                    <a:pt x="3097123" y="2111215"/>
                  </a:cubicBezTo>
                  <a:lnTo>
                    <a:pt x="92971" y="2111215"/>
                  </a:lnTo>
                  <a:cubicBezTo>
                    <a:pt x="41624" y="2111215"/>
                    <a:pt x="0" y="2069591"/>
                    <a:pt x="0" y="2018244"/>
                  </a:cubicBezTo>
                  <a:lnTo>
                    <a:pt x="0" y="92971"/>
                  </a:lnTo>
                  <a:cubicBezTo>
                    <a:pt x="0" y="41624"/>
                    <a:pt x="41624" y="0"/>
                    <a:pt x="9297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3190093" cy="21778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Bước 1: Mở thư mục cần chia sẻ → chọn Properties.</a:t>
              </a:r>
            </a:p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001F6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Step 1: Open the folder → select Properties.</a:t>
              </a:r>
            </a:p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Bước 2: Chọn Sharing → Advanced Sharing.</a:t>
              </a:r>
            </a:p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001F6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Step 2: Select Sharing → Advanced Sharing.</a:t>
              </a:r>
            </a:p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Bước 3: Bật Share this folder.</a:t>
              </a:r>
            </a:p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001F6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Step 3: Enable Share this folder.</a:t>
              </a:r>
            </a:p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Bước 4: Chọn người dùng được phép truy cập và thiết lập quyền.</a:t>
              </a:r>
            </a:p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001F6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Step 4: Select users and set access permissions.</a:t>
              </a:r>
            </a:p>
            <a:p>
              <a:pPr algn="ctr">
                <a:lnSpc>
                  <a:spcPts val="3499"/>
                </a:lnSpc>
              </a:pPr>
              <a:endParaRPr lang="en-US" sz="2499" b="1">
                <a:solidFill>
                  <a:srgbClr val="001F65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 rot="5400000">
            <a:off x="15845736" y="6455440"/>
            <a:ext cx="2515979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High Impact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171502" y="217223"/>
            <a:ext cx="9891054" cy="2070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83"/>
              </a:lnSpc>
            </a:pPr>
            <a:r>
              <a:rPr lang="en-US" sz="5076" b="1" spc="-8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Bold"/>
                <a:ea typeface="Poppins Bold"/>
                <a:cs typeface="Poppins Bold"/>
                <a:sym typeface="Poppins Bold"/>
              </a:rPr>
              <a:t>NHIỆM VỤ 2: CHIA SẺ THƯ MỤC</a:t>
            </a:r>
          </a:p>
          <a:p>
            <a:pPr algn="ctr">
              <a:lnSpc>
                <a:spcPts val="4653"/>
              </a:lnSpc>
            </a:pPr>
            <a:r>
              <a:rPr lang="en-US" sz="4230" b="1" spc="-67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Bold"/>
                <a:ea typeface="Poppins Bold"/>
                <a:cs typeface="Poppins Bold"/>
                <a:sym typeface="Poppins Bold"/>
              </a:rPr>
              <a:t>Task 1: Sharing a Foldert</a:t>
            </a:r>
          </a:p>
          <a:p>
            <a:pPr marL="0" lvl="0" indent="0" algn="ctr">
              <a:lnSpc>
                <a:spcPts val="5583"/>
              </a:lnSpc>
            </a:pPr>
            <a:endParaRPr lang="en-US" sz="4230" b="1" spc="-67">
              <a:gradFill>
                <a:gsLst>
                  <a:gs pos="0">
                    <a:srgbClr val="001F65">
                      <a:alpha val="100000"/>
                    </a:srgbClr>
                  </a:gs>
                  <a:gs pos="100000">
                    <a:srgbClr val="6895FD">
                      <a:alpha val="100000"/>
                    </a:srgbClr>
                  </a:gs>
                </a:gsLst>
                <a:lin ang="2700000"/>
              </a:gra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9296400" y="2466693"/>
            <a:ext cx="8572976" cy="5430886"/>
            <a:chOff x="0" y="0"/>
            <a:chExt cx="3284223" cy="208051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284223" cy="2080519"/>
            </a:xfrm>
            <a:custGeom>
              <a:avLst/>
              <a:gdLst/>
              <a:ahLst/>
              <a:cxnLst/>
              <a:rect l="l" t="t" r="r" b="b"/>
              <a:pathLst>
                <a:path w="3284223" h="2080519">
                  <a:moveTo>
                    <a:pt x="90306" y="0"/>
                  </a:moveTo>
                  <a:lnTo>
                    <a:pt x="3193917" y="0"/>
                  </a:lnTo>
                  <a:cubicBezTo>
                    <a:pt x="3243791" y="0"/>
                    <a:pt x="3284223" y="40431"/>
                    <a:pt x="3284223" y="90306"/>
                  </a:cubicBezTo>
                  <a:lnTo>
                    <a:pt x="3284223" y="1990213"/>
                  </a:lnTo>
                  <a:cubicBezTo>
                    <a:pt x="3284223" y="2040087"/>
                    <a:pt x="3243791" y="2080519"/>
                    <a:pt x="3193917" y="2080519"/>
                  </a:cubicBezTo>
                  <a:lnTo>
                    <a:pt x="90306" y="2080519"/>
                  </a:lnTo>
                  <a:cubicBezTo>
                    <a:pt x="40431" y="2080519"/>
                    <a:pt x="0" y="2040087"/>
                    <a:pt x="0" y="1990213"/>
                  </a:cubicBezTo>
                  <a:lnTo>
                    <a:pt x="0" y="90306"/>
                  </a:lnTo>
                  <a:cubicBezTo>
                    <a:pt x="0" y="40431"/>
                    <a:pt x="40431" y="0"/>
                    <a:pt x="9030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66675"/>
              <a:ext cx="3284223" cy="21471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QUYỀN TRUY CẬP</a:t>
              </a:r>
            </a:p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001F6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Access Permissions</a:t>
              </a:r>
            </a:p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 thể thiết lập quyền cho người dùng:</a:t>
              </a:r>
            </a:p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499" b="1">
                  <a:solidFill>
                    <a:srgbClr val="001F6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Users can be given different permissions:</a:t>
              </a:r>
            </a:p>
            <a:p>
              <a:pPr marL="539749" lvl="1" indent="-269875" algn="ctr">
                <a:lnSpc>
                  <a:spcPts val="3499"/>
                </a:lnSpc>
                <a:buFont typeface="Arial"/>
                <a:buChar char="•"/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Read: Chỉ được xem và đọc dữ liệu.</a:t>
              </a:r>
            </a:p>
            <a:p>
              <a:pPr marL="539749" lvl="1" indent="-269875" algn="ctr">
                <a:lnSpc>
                  <a:spcPts val="3499"/>
                </a:lnSpc>
                <a:buFont typeface="Arial"/>
                <a:buChar char="•"/>
              </a:pPr>
              <a:r>
                <a:rPr lang="en-US" sz="2499" b="1">
                  <a:solidFill>
                    <a:srgbClr val="001F6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Read: Users can only view and read data.</a:t>
              </a:r>
            </a:p>
            <a:p>
              <a:pPr marL="539749" lvl="1" indent="-269875" algn="ctr">
                <a:lnSpc>
                  <a:spcPts val="3499"/>
                </a:lnSpc>
                <a:buFont typeface="Arial"/>
                <a:buChar char="•"/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Read/Write: Được đọc và chỉnh sửa dữ liệu.</a:t>
              </a:r>
            </a:p>
            <a:p>
              <a:pPr marL="539749" lvl="1" indent="-269875" algn="ctr">
                <a:lnSpc>
                  <a:spcPts val="3499"/>
                </a:lnSpc>
                <a:buFont typeface="Arial"/>
                <a:buChar char="•"/>
              </a:pPr>
              <a:r>
                <a:rPr lang="en-US" sz="2499" b="1">
                  <a:solidFill>
                    <a:srgbClr val="001F6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Read/Write: Users can read and modify data.</a:t>
              </a:r>
            </a:p>
            <a:p>
              <a:pPr marL="539749" lvl="1" indent="-269875" algn="ctr">
                <a:lnSpc>
                  <a:spcPts val="3499"/>
                </a:lnSpc>
                <a:buFont typeface="Arial"/>
                <a:buChar char="•"/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Remove: Xóa người dùng khỏi danh sách chia sẻ.</a:t>
              </a:r>
            </a:p>
            <a:p>
              <a:pPr marL="539749" lvl="1" indent="-269875" algn="ctr">
                <a:lnSpc>
                  <a:spcPts val="3499"/>
                </a:lnSpc>
                <a:buFont typeface="Arial"/>
                <a:buChar char="•"/>
              </a:pPr>
              <a:r>
                <a:rPr lang="en-US" sz="2499" b="1">
                  <a:solidFill>
                    <a:srgbClr val="001F6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Remove: Removes a user from the sharing list.</a:t>
              </a:r>
            </a:p>
            <a:p>
              <a:pPr algn="ctr">
                <a:lnSpc>
                  <a:spcPts val="3499"/>
                </a:lnSpc>
              </a:pPr>
              <a:endParaRPr lang="en-US" sz="2499" b="1">
                <a:solidFill>
                  <a:srgbClr val="001F65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534355" y="-9653954"/>
            <a:ext cx="16000111" cy="29594908"/>
            <a:chOff x="0" y="0"/>
            <a:chExt cx="21333482" cy="39459877"/>
          </a:xfrm>
        </p:grpSpPr>
        <p:grpSp>
          <p:nvGrpSpPr>
            <p:cNvPr id="3" name="Group 3"/>
            <p:cNvGrpSpPr/>
            <p:nvPr/>
          </p:nvGrpSpPr>
          <p:grpSpPr>
            <a:xfrm rot="5400000">
              <a:off x="-8454857" y="9671538"/>
              <a:ext cx="39459877" cy="20116800"/>
              <a:chOff x="0" y="0"/>
              <a:chExt cx="647700" cy="3302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77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330200">
                    <a:moveTo>
                      <a:pt x="647700" y="330200"/>
                    </a:moveTo>
                    <a:cubicBezTo>
                      <a:pt x="647700" y="150345"/>
                      <a:pt x="500247" y="0"/>
                      <a:pt x="323850" y="0"/>
                    </a:cubicBezTo>
                    <a:cubicBezTo>
                      <a:pt x="147453" y="0"/>
                      <a:pt x="0" y="150345"/>
                      <a:pt x="0" y="330200"/>
                    </a:cubicBezTo>
                    <a:lnTo>
                      <a:pt x="647700" y="3302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2F2F2">
                      <a:alpha val="100000"/>
                    </a:srgbClr>
                  </a:gs>
                  <a:gs pos="100000">
                    <a:srgbClr val="F7F7F7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152400" y="-6350"/>
                <a:ext cx="342900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5400000">
              <a:off x="-6275750" y="11937810"/>
              <a:ext cx="30569120" cy="15584257"/>
              <a:chOff x="0" y="0"/>
              <a:chExt cx="647700" cy="3302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477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330200">
                    <a:moveTo>
                      <a:pt x="647700" y="330200"/>
                    </a:moveTo>
                    <a:cubicBezTo>
                      <a:pt x="647700" y="150345"/>
                      <a:pt x="500247" y="0"/>
                      <a:pt x="323850" y="0"/>
                    </a:cubicBezTo>
                    <a:cubicBezTo>
                      <a:pt x="147453" y="0"/>
                      <a:pt x="0" y="150345"/>
                      <a:pt x="0" y="330200"/>
                    </a:cubicBezTo>
                    <a:lnTo>
                      <a:pt x="647700" y="330200"/>
                    </a:lnTo>
                    <a:close/>
                  </a:path>
                </a:pathLst>
              </a:custGeom>
              <a:solidFill>
                <a:srgbClr val="F2F2F2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152400" y="-6350"/>
                <a:ext cx="342900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5400000">
              <a:off x="-5420712" y="13810561"/>
              <a:ext cx="22116506" cy="11275082"/>
              <a:chOff x="0" y="0"/>
              <a:chExt cx="647700" cy="3302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6477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330200">
                    <a:moveTo>
                      <a:pt x="647700" y="330200"/>
                    </a:moveTo>
                    <a:cubicBezTo>
                      <a:pt x="647700" y="150345"/>
                      <a:pt x="500247" y="0"/>
                      <a:pt x="323850" y="0"/>
                    </a:cubicBezTo>
                    <a:cubicBezTo>
                      <a:pt x="147453" y="0"/>
                      <a:pt x="0" y="150345"/>
                      <a:pt x="0" y="330200"/>
                    </a:cubicBezTo>
                    <a:lnTo>
                      <a:pt x="647700" y="3302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1F65">
                      <a:alpha val="100000"/>
                    </a:srgbClr>
                  </a:gs>
                  <a:gs pos="100000">
                    <a:srgbClr val="6895FD">
                      <a:alpha val="100000"/>
                    </a:srgbClr>
                  </a:gs>
                </a:gsLst>
                <a:lin ang="2700000"/>
              </a:gra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52400" y="-6350"/>
                <a:ext cx="342900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10811558" y="1417999"/>
            <a:ext cx="6866842" cy="7840301"/>
            <a:chOff x="0" y="0"/>
            <a:chExt cx="932625" cy="106483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32625" cy="1064836"/>
            </a:xfrm>
            <a:custGeom>
              <a:avLst/>
              <a:gdLst/>
              <a:ahLst/>
              <a:cxnLst/>
              <a:rect l="l" t="t" r="r" b="b"/>
              <a:pathLst>
                <a:path w="932625" h="1064836">
                  <a:moveTo>
                    <a:pt x="72156" y="0"/>
                  </a:moveTo>
                  <a:lnTo>
                    <a:pt x="860469" y="0"/>
                  </a:lnTo>
                  <a:cubicBezTo>
                    <a:pt x="900319" y="0"/>
                    <a:pt x="932625" y="32305"/>
                    <a:pt x="932625" y="72156"/>
                  </a:cubicBezTo>
                  <a:lnTo>
                    <a:pt x="932625" y="992680"/>
                  </a:lnTo>
                  <a:cubicBezTo>
                    <a:pt x="932625" y="1032530"/>
                    <a:pt x="900319" y="1064836"/>
                    <a:pt x="860469" y="1064836"/>
                  </a:cubicBezTo>
                  <a:lnTo>
                    <a:pt x="72156" y="1064836"/>
                  </a:lnTo>
                  <a:cubicBezTo>
                    <a:pt x="32305" y="1064836"/>
                    <a:pt x="0" y="1032530"/>
                    <a:pt x="0" y="992680"/>
                  </a:cubicBezTo>
                  <a:lnTo>
                    <a:pt x="0" y="72156"/>
                  </a:lnTo>
                  <a:cubicBezTo>
                    <a:pt x="0" y="32305"/>
                    <a:pt x="32305" y="0"/>
                    <a:pt x="72156" y="0"/>
                  </a:cubicBezTo>
                  <a:close/>
                </a:path>
              </a:pathLst>
            </a:custGeom>
            <a:blipFill>
              <a:blip r:embed="rId2"/>
              <a:stretch>
                <a:fillRect l="-259" r="-259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3571756" y="0"/>
            <a:ext cx="12963644" cy="1883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5218" b="1" spc="-83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Bold"/>
                <a:ea typeface="Poppins Bold"/>
                <a:cs typeface="Poppins Bold"/>
                <a:sym typeface="Poppins Bold"/>
              </a:rPr>
              <a:t>Nhiệm vụ 3: TRUY CẬP VÀ HỦY CHIA SẺ</a:t>
            </a:r>
          </a:p>
          <a:p>
            <a:pPr algn="l">
              <a:lnSpc>
                <a:spcPts val="4395"/>
              </a:lnSpc>
            </a:pPr>
            <a:r>
              <a:rPr lang="en-US" sz="3995" b="1" spc="-63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Bold"/>
                <a:ea typeface="Poppins Bold"/>
                <a:cs typeface="Poppins Bold"/>
                <a:sym typeface="Poppins Bold"/>
              </a:rPr>
              <a:t>Accessing and Removing Shared Folders</a:t>
            </a:r>
          </a:p>
          <a:p>
            <a:pPr marL="0" lvl="0" indent="0" algn="l">
              <a:lnSpc>
                <a:spcPts val="4395"/>
              </a:lnSpc>
            </a:pPr>
            <a:endParaRPr lang="en-US" sz="3995" b="1" spc="-63">
              <a:gradFill>
                <a:gsLst>
                  <a:gs pos="0">
                    <a:srgbClr val="001F65">
                      <a:alpha val="100000"/>
                    </a:srgbClr>
                  </a:gs>
                  <a:gs pos="100000">
                    <a:srgbClr val="6895FD">
                      <a:alpha val="100000"/>
                    </a:srgbClr>
                  </a:gs>
                </a:gsLst>
                <a:lin ang="2700000"/>
              </a:gra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752600" y="1332274"/>
            <a:ext cx="11024465" cy="912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4"/>
              </a:lnSpc>
            </a:pP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Truy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cập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thư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mục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chia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sẻ</a:t>
            </a:r>
            <a:endParaRPr lang="en-US" sz="2717" b="1" dirty="0">
              <a:gradFill>
                <a:gsLst>
                  <a:gs pos="0">
                    <a:srgbClr val="001F65">
                      <a:alpha val="100000"/>
                    </a:srgbClr>
                  </a:gs>
                  <a:gs pos="100000">
                    <a:srgbClr val="6895FD">
                      <a:alpha val="100000"/>
                    </a:srgbClr>
                  </a:gs>
                </a:gsLst>
                <a:lin ang="2700000"/>
              </a:gradFill>
              <a:latin typeface="Poppins Semi-Bold"/>
              <a:ea typeface="Poppins Semi-Bold"/>
              <a:cs typeface="Poppins Semi-Bold"/>
              <a:sym typeface="Poppins Semi-Bold"/>
            </a:endParaRPr>
          </a:p>
          <a:p>
            <a:pPr marL="586691" lvl="1" indent="-293345" algn="l">
              <a:lnSpc>
                <a:spcPts val="3804"/>
              </a:lnSpc>
              <a:buFont typeface="Arial"/>
              <a:buChar char="•"/>
            </a:pP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Mở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File Explorer.</a:t>
            </a:r>
          </a:p>
          <a:p>
            <a:pPr marL="586691" lvl="1" indent="-293345" algn="l">
              <a:lnSpc>
                <a:spcPts val="3804"/>
              </a:lnSpc>
              <a:buFont typeface="Arial"/>
              <a:buChar char="•"/>
            </a:pP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Chọn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Network.</a:t>
            </a:r>
          </a:p>
          <a:p>
            <a:pPr marL="586691" lvl="1" indent="-293345" algn="l">
              <a:lnSpc>
                <a:spcPts val="3804"/>
              </a:lnSpc>
              <a:buFont typeface="Arial"/>
              <a:buChar char="•"/>
            </a:pP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Chọn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máy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tính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chứa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thư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mục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được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chia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sẻ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.</a:t>
            </a:r>
          </a:p>
          <a:p>
            <a:pPr marL="586691" lvl="1" indent="-293345" algn="l">
              <a:lnSpc>
                <a:spcPts val="3804"/>
              </a:lnSpc>
              <a:buFont typeface="Arial"/>
              <a:buChar char="•"/>
            </a:pP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Mở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thư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mục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để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sử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dụng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các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tệp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bên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trong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.</a:t>
            </a:r>
          </a:p>
          <a:p>
            <a:pPr algn="l">
              <a:lnSpc>
                <a:spcPts val="3804"/>
              </a:lnSpc>
            </a:pP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Hủy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chia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sẻ</a:t>
            </a:r>
            <a:endParaRPr lang="en-US" sz="2717" b="1" dirty="0">
              <a:gradFill>
                <a:gsLst>
                  <a:gs pos="0">
                    <a:srgbClr val="001F65">
                      <a:alpha val="100000"/>
                    </a:srgbClr>
                  </a:gs>
                  <a:gs pos="100000">
                    <a:srgbClr val="6895FD">
                      <a:alpha val="100000"/>
                    </a:srgbClr>
                  </a:gs>
                </a:gsLst>
                <a:lin ang="2700000"/>
              </a:gradFill>
              <a:latin typeface="Poppins Semi-Bold"/>
              <a:ea typeface="Poppins Semi-Bold"/>
              <a:cs typeface="Poppins Semi-Bold"/>
              <a:sym typeface="Poppins Semi-Bold"/>
            </a:endParaRPr>
          </a:p>
          <a:p>
            <a:pPr marL="586691" lvl="1" indent="-293345" algn="l">
              <a:lnSpc>
                <a:spcPts val="3804"/>
              </a:lnSpc>
              <a:buFont typeface="Arial"/>
              <a:buChar char="•"/>
            </a:pP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Vào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Properties → Sharing → Advanced Sharing.</a:t>
            </a:r>
          </a:p>
          <a:p>
            <a:pPr marL="586691" lvl="1" indent="-293345" algn="l">
              <a:lnSpc>
                <a:spcPts val="3804"/>
              </a:lnSpc>
              <a:buFont typeface="Arial"/>
              <a:buChar char="•"/>
            </a:pP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Bỏ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chọn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Share this folder.</a:t>
            </a:r>
          </a:p>
          <a:p>
            <a:pPr marL="586691" lvl="1" indent="-293345" algn="l">
              <a:lnSpc>
                <a:spcPts val="3804"/>
              </a:lnSpc>
              <a:buFont typeface="Arial"/>
              <a:buChar char="•"/>
            </a:pP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Chọn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OK/Apply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để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hoàn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717" b="1" dirty="0" err="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tất</a:t>
            </a:r>
            <a:r>
              <a:rPr lang="en-US" sz="2717" b="1" dirty="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Semi-Bold"/>
                <a:ea typeface="Poppins Semi-Bold"/>
                <a:cs typeface="Poppins Semi-Bold"/>
                <a:sym typeface="Poppins Semi-Bold"/>
              </a:rPr>
              <a:t>.</a:t>
            </a:r>
          </a:p>
          <a:p>
            <a:pPr algn="l">
              <a:lnSpc>
                <a:spcPts val="3804"/>
              </a:lnSpc>
            </a:pPr>
            <a:r>
              <a:rPr lang="en-US" sz="2717" b="1" dirty="0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Accessing a shared folder</a:t>
            </a:r>
          </a:p>
          <a:p>
            <a:pPr marL="586691" lvl="1" indent="-293345" algn="l">
              <a:lnSpc>
                <a:spcPts val="3804"/>
              </a:lnSpc>
              <a:buFont typeface="Arial"/>
              <a:buChar char="•"/>
            </a:pPr>
            <a:r>
              <a:rPr lang="en-US" sz="2717" b="1" dirty="0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Open File Explorer.</a:t>
            </a:r>
          </a:p>
          <a:p>
            <a:pPr marL="586691" lvl="1" indent="-293345" algn="l">
              <a:lnSpc>
                <a:spcPts val="3804"/>
              </a:lnSpc>
              <a:buFont typeface="Arial"/>
              <a:buChar char="•"/>
            </a:pPr>
            <a:r>
              <a:rPr lang="en-US" sz="2717" b="1" dirty="0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Select Network.</a:t>
            </a:r>
          </a:p>
          <a:p>
            <a:pPr marL="586691" lvl="1" indent="-293345" algn="l">
              <a:lnSpc>
                <a:spcPts val="3804"/>
              </a:lnSpc>
              <a:buFont typeface="Arial"/>
              <a:buChar char="•"/>
            </a:pPr>
            <a:r>
              <a:rPr lang="en-US" sz="2717" b="1" dirty="0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Choose the computer containing the shared folder.</a:t>
            </a:r>
          </a:p>
          <a:p>
            <a:pPr marL="586691" lvl="1" indent="-293345" algn="l">
              <a:lnSpc>
                <a:spcPts val="3804"/>
              </a:lnSpc>
              <a:buFont typeface="Arial"/>
              <a:buChar char="•"/>
            </a:pPr>
            <a:r>
              <a:rPr lang="en-US" sz="2717" b="1" dirty="0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Open the folder and use its files.</a:t>
            </a:r>
          </a:p>
          <a:p>
            <a:pPr algn="l">
              <a:lnSpc>
                <a:spcPts val="3804"/>
              </a:lnSpc>
            </a:pPr>
            <a:r>
              <a:rPr lang="en-US" sz="2717" b="1" dirty="0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Removing sharing</a:t>
            </a:r>
          </a:p>
          <a:p>
            <a:pPr marL="586691" lvl="1" indent="-293345" algn="l">
              <a:lnSpc>
                <a:spcPts val="3804"/>
              </a:lnSpc>
              <a:buFont typeface="Arial"/>
              <a:buChar char="•"/>
            </a:pPr>
            <a:r>
              <a:rPr lang="en-US" sz="2717" b="1" dirty="0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Go to Properties → Sharing → Advanced Sharing.</a:t>
            </a:r>
          </a:p>
          <a:p>
            <a:pPr marL="586691" lvl="1" indent="-293345" algn="l">
              <a:lnSpc>
                <a:spcPts val="3804"/>
              </a:lnSpc>
              <a:buFont typeface="Arial"/>
              <a:buChar char="•"/>
            </a:pPr>
            <a:r>
              <a:rPr lang="en-US" sz="2717" b="1" dirty="0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Uncheck Share this folder.</a:t>
            </a:r>
          </a:p>
          <a:p>
            <a:pPr marL="586691" lvl="1" indent="-293345" algn="l">
              <a:lnSpc>
                <a:spcPts val="3804"/>
              </a:lnSpc>
              <a:buFont typeface="Arial"/>
              <a:buChar char="•"/>
            </a:pPr>
            <a:r>
              <a:rPr lang="en-US" sz="2717" b="1" dirty="0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Select OK/Apply to finish.</a:t>
            </a:r>
          </a:p>
          <a:p>
            <a:pPr marL="0" lvl="0" indent="0" algn="l">
              <a:lnSpc>
                <a:spcPts val="3804"/>
              </a:lnSpc>
              <a:spcBef>
                <a:spcPct val="0"/>
              </a:spcBef>
            </a:pPr>
            <a:endParaRPr lang="en-US" sz="2717" b="1" dirty="0">
              <a:solidFill>
                <a:srgbClr val="001F65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6494" y="1664900"/>
            <a:ext cx="10457706" cy="7819854"/>
            <a:chOff x="0" y="0"/>
            <a:chExt cx="2754293" cy="20595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54293" cy="2059550"/>
            </a:xfrm>
            <a:custGeom>
              <a:avLst/>
              <a:gdLst/>
              <a:ahLst/>
              <a:cxnLst/>
              <a:rect l="l" t="t" r="r" b="b"/>
              <a:pathLst>
                <a:path w="2754293" h="2059550">
                  <a:moveTo>
                    <a:pt x="47380" y="0"/>
                  </a:moveTo>
                  <a:lnTo>
                    <a:pt x="2706913" y="0"/>
                  </a:lnTo>
                  <a:cubicBezTo>
                    <a:pt x="2733080" y="0"/>
                    <a:pt x="2754293" y="21213"/>
                    <a:pt x="2754293" y="47380"/>
                  </a:cubicBezTo>
                  <a:lnTo>
                    <a:pt x="2754293" y="2012170"/>
                  </a:lnTo>
                  <a:cubicBezTo>
                    <a:pt x="2754293" y="2038337"/>
                    <a:pt x="2733080" y="2059550"/>
                    <a:pt x="2706913" y="2059550"/>
                  </a:cubicBezTo>
                  <a:lnTo>
                    <a:pt x="47380" y="2059550"/>
                  </a:lnTo>
                  <a:cubicBezTo>
                    <a:pt x="21213" y="2059550"/>
                    <a:pt x="0" y="2038337"/>
                    <a:pt x="0" y="2012170"/>
                  </a:cubicBezTo>
                  <a:lnTo>
                    <a:pt x="0" y="47380"/>
                  </a:lnTo>
                  <a:cubicBezTo>
                    <a:pt x="0" y="21213"/>
                    <a:pt x="21213" y="0"/>
                    <a:pt x="4738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F65">
                    <a:alpha val="100000"/>
                  </a:srgbClr>
                </a:gs>
                <a:gs pos="100000">
                  <a:srgbClr val="6895FD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2754293" cy="2126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744200" y="1664900"/>
            <a:ext cx="7840946" cy="7840946"/>
          </a:xfrm>
          <a:custGeom>
            <a:avLst/>
            <a:gdLst/>
            <a:ahLst/>
            <a:cxnLst/>
            <a:rect l="l" t="t" r="r" b="b"/>
            <a:pathLst>
              <a:path w="7840946" h="7840946">
                <a:moveTo>
                  <a:pt x="0" y="0"/>
                </a:moveTo>
                <a:lnTo>
                  <a:pt x="7840946" y="0"/>
                </a:lnTo>
                <a:lnTo>
                  <a:pt x="7840946" y="7840947"/>
                </a:lnTo>
                <a:lnTo>
                  <a:pt x="0" y="78409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09600" y="63183"/>
            <a:ext cx="7887159" cy="2462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39"/>
              </a:lnSpc>
            </a:pPr>
            <a:r>
              <a:rPr lang="en-US" sz="6399" b="1" spc="-102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Bold"/>
                <a:ea typeface="Poppins Bold"/>
                <a:cs typeface="Poppins Bold"/>
                <a:sym typeface="Poppins Bold"/>
              </a:rPr>
              <a:t>2.CHIA SẺ MÁY IN</a:t>
            </a:r>
          </a:p>
          <a:p>
            <a:pPr algn="ctr">
              <a:lnSpc>
                <a:spcPts val="4840"/>
              </a:lnSpc>
            </a:pPr>
            <a:r>
              <a:rPr lang="en-US" sz="4400" b="1" spc="-7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400" b="1" spc="-70">
                <a:solidFill>
                  <a:srgbClr val="001F65"/>
                </a:solidFill>
                <a:latin typeface="Poppins Bold"/>
                <a:ea typeface="Poppins Bold"/>
                <a:cs typeface="Poppins Bold"/>
                <a:sym typeface="Poppins Bold"/>
              </a:rPr>
              <a:t>SHARING A PRINTER</a:t>
            </a:r>
          </a:p>
          <a:p>
            <a:pPr algn="l">
              <a:lnSpc>
                <a:spcPts val="7039"/>
              </a:lnSpc>
            </a:pPr>
            <a:endParaRPr lang="en-US" sz="4400" b="1" spc="-70">
              <a:solidFill>
                <a:srgbClr val="001F65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09600" y="2000250"/>
            <a:ext cx="9829800" cy="7484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70"/>
              </a:lnSpc>
            </a:pPr>
            <a:r>
              <a:rPr lang="en-US" sz="3058" spc="-9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LỢI ÍCH CỦA VIỆC CHIA SẺ MÁY IN:</a:t>
            </a:r>
          </a:p>
          <a:p>
            <a:pPr algn="l">
              <a:lnSpc>
                <a:spcPts val="3546"/>
              </a:lnSpc>
            </a:pPr>
            <a:r>
              <a:rPr lang="en-US" sz="2955" b="1" spc="-9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Benefits of Printer Sharing:</a:t>
            </a:r>
          </a:p>
          <a:p>
            <a:pPr algn="l">
              <a:lnSpc>
                <a:spcPts val="3546"/>
              </a:lnSpc>
            </a:pPr>
            <a:r>
              <a:rPr lang="en-US" sz="2955" spc="-9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Chia sẻ máy in giúp:</a:t>
            </a:r>
          </a:p>
          <a:p>
            <a:pPr marL="638139" lvl="1" indent="-319070" algn="l">
              <a:lnSpc>
                <a:spcPts val="3546"/>
              </a:lnSpc>
              <a:buFont typeface="Arial"/>
              <a:buChar char="•"/>
            </a:pPr>
            <a:r>
              <a:rPr lang="en-US" sz="2955" spc="-9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Nhiều máy tính có thể dùng chung một máy in.</a:t>
            </a:r>
          </a:p>
          <a:p>
            <a:pPr marL="638139" lvl="1" indent="-319070" algn="l">
              <a:lnSpc>
                <a:spcPts val="3546"/>
              </a:lnSpc>
              <a:buFont typeface="Arial"/>
              <a:buChar char="•"/>
            </a:pPr>
            <a:r>
              <a:rPr lang="en-US" sz="2955" spc="-9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Không cần mỗi máy tính phải có một máy in riêng.</a:t>
            </a:r>
          </a:p>
          <a:p>
            <a:pPr marL="638139" lvl="1" indent="-319070" algn="l">
              <a:lnSpc>
                <a:spcPts val="3546"/>
              </a:lnSpc>
              <a:buFont typeface="Arial"/>
              <a:buChar char="•"/>
            </a:pPr>
            <a:r>
              <a:rPr lang="en-US" sz="2955" spc="-9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Tiết kiệm chi phí và thiết bị.</a:t>
            </a:r>
          </a:p>
          <a:p>
            <a:pPr marL="638139" lvl="1" indent="-319070" algn="l">
              <a:lnSpc>
                <a:spcPts val="3546"/>
              </a:lnSpc>
              <a:buFont typeface="Arial"/>
              <a:buChar char="•"/>
            </a:pPr>
            <a:r>
              <a:rPr lang="en-US" sz="2955" spc="-9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Người dùng trong cùng mạng có thể gửi tài liệu đến máy in.</a:t>
            </a:r>
          </a:p>
          <a:p>
            <a:pPr algn="l">
              <a:lnSpc>
                <a:spcPts val="3546"/>
              </a:lnSpc>
            </a:pPr>
            <a:endParaRPr lang="en-US" sz="2955" spc="-94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423"/>
              </a:lnSpc>
            </a:pPr>
            <a:r>
              <a:rPr lang="en-US" sz="2852" spc="-9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852" b="1" spc="-9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Printer sharing allows:</a:t>
            </a:r>
          </a:p>
          <a:p>
            <a:pPr marL="615874" lvl="1" indent="-307937" algn="l">
              <a:lnSpc>
                <a:spcPts val="3423"/>
              </a:lnSpc>
              <a:buFont typeface="Arial"/>
              <a:buChar char="•"/>
            </a:pPr>
            <a:r>
              <a:rPr lang="en-US" sz="2852" b="1" spc="-9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Multiple computers to use the same printer.</a:t>
            </a:r>
          </a:p>
          <a:p>
            <a:pPr marL="615874" lvl="1" indent="-307937" algn="l">
              <a:lnSpc>
                <a:spcPts val="3423"/>
              </a:lnSpc>
              <a:buFont typeface="Arial"/>
              <a:buChar char="•"/>
            </a:pPr>
            <a:r>
              <a:rPr lang="en-US" sz="2852" b="1" spc="-9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Users to share one printer instead of buying one for each computer.</a:t>
            </a:r>
          </a:p>
          <a:p>
            <a:pPr marL="615874" lvl="1" indent="-307937" algn="l">
              <a:lnSpc>
                <a:spcPts val="3423"/>
              </a:lnSpc>
              <a:buFont typeface="Arial"/>
              <a:buChar char="•"/>
            </a:pPr>
            <a:r>
              <a:rPr lang="en-US" sz="2852" b="1" spc="-9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Cost and equipment savings.</a:t>
            </a:r>
          </a:p>
          <a:p>
            <a:pPr marL="615874" lvl="1" indent="-307937" algn="l">
              <a:lnSpc>
                <a:spcPts val="3423"/>
              </a:lnSpc>
              <a:buFont typeface="Arial"/>
              <a:buChar char="•"/>
            </a:pPr>
            <a:r>
              <a:rPr lang="en-US" sz="2852" b="1" spc="-9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Network users to send documents to the shared printer.</a:t>
            </a:r>
          </a:p>
          <a:p>
            <a:pPr marL="0" lvl="0" indent="0" algn="l">
              <a:lnSpc>
                <a:spcPts val="3423"/>
              </a:lnSpc>
            </a:pPr>
            <a:endParaRPr lang="en-US" sz="2852" b="1" spc="-9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447800" y="-4510454"/>
            <a:ext cx="15087600" cy="29594908"/>
            <a:chOff x="0" y="0"/>
            <a:chExt cx="20116800" cy="39459877"/>
          </a:xfrm>
        </p:grpSpPr>
        <p:grpSp>
          <p:nvGrpSpPr>
            <p:cNvPr id="3" name="Group 3"/>
            <p:cNvGrpSpPr/>
            <p:nvPr/>
          </p:nvGrpSpPr>
          <p:grpSpPr>
            <a:xfrm rot="5400000">
              <a:off x="-9671538" y="9671538"/>
              <a:ext cx="39459877" cy="20116800"/>
              <a:chOff x="0" y="0"/>
              <a:chExt cx="647700" cy="3302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77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330200">
                    <a:moveTo>
                      <a:pt x="647700" y="330200"/>
                    </a:moveTo>
                    <a:cubicBezTo>
                      <a:pt x="647700" y="150345"/>
                      <a:pt x="500247" y="0"/>
                      <a:pt x="323850" y="0"/>
                    </a:cubicBezTo>
                    <a:cubicBezTo>
                      <a:pt x="147453" y="0"/>
                      <a:pt x="0" y="150345"/>
                      <a:pt x="0" y="330200"/>
                    </a:cubicBezTo>
                    <a:lnTo>
                      <a:pt x="647700" y="3302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2F2F2">
                      <a:alpha val="100000"/>
                    </a:srgbClr>
                  </a:gs>
                  <a:gs pos="100000">
                    <a:srgbClr val="F7F7F7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152400" y="-6350"/>
                <a:ext cx="342900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5400000">
              <a:off x="-7492431" y="11937810"/>
              <a:ext cx="30569120" cy="15584257"/>
              <a:chOff x="0" y="0"/>
              <a:chExt cx="647700" cy="3302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477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330200">
                    <a:moveTo>
                      <a:pt x="647700" y="330200"/>
                    </a:moveTo>
                    <a:cubicBezTo>
                      <a:pt x="647700" y="150345"/>
                      <a:pt x="500247" y="0"/>
                      <a:pt x="323850" y="0"/>
                    </a:cubicBezTo>
                    <a:cubicBezTo>
                      <a:pt x="147453" y="0"/>
                      <a:pt x="0" y="150345"/>
                      <a:pt x="0" y="330200"/>
                    </a:cubicBezTo>
                    <a:lnTo>
                      <a:pt x="647700" y="330200"/>
                    </a:lnTo>
                    <a:close/>
                  </a:path>
                </a:pathLst>
              </a:custGeom>
              <a:solidFill>
                <a:srgbClr val="F2F2F2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152400" y="-6350"/>
                <a:ext cx="342900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5400000">
              <a:off x="-5420712" y="14092398"/>
              <a:ext cx="22116506" cy="11275082"/>
              <a:chOff x="0" y="0"/>
              <a:chExt cx="647700" cy="3302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6477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330200">
                    <a:moveTo>
                      <a:pt x="647700" y="330200"/>
                    </a:moveTo>
                    <a:cubicBezTo>
                      <a:pt x="647700" y="150345"/>
                      <a:pt x="500247" y="0"/>
                      <a:pt x="323850" y="0"/>
                    </a:cubicBezTo>
                    <a:cubicBezTo>
                      <a:pt x="147453" y="0"/>
                      <a:pt x="0" y="150345"/>
                      <a:pt x="0" y="330200"/>
                    </a:cubicBezTo>
                    <a:lnTo>
                      <a:pt x="647700" y="3302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1F65">
                      <a:alpha val="100000"/>
                    </a:srgbClr>
                  </a:gs>
                  <a:gs pos="100000">
                    <a:srgbClr val="6895FD">
                      <a:alpha val="100000"/>
                    </a:srgbClr>
                  </a:gs>
                </a:gsLst>
                <a:lin ang="2700000"/>
              </a:gra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52400" y="-6350"/>
                <a:ext cx="342900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</p:grpSp>
      <p:sp>
        <p:nvSpPr>
          <p:cNvPr id="12" name="Freeform 12"/>
          <p:cNvSpPr/>
          <p:nvPr/>
        </p:nvSpPr>
        <p:spPr>
          <a:xfrm>
            <a:off x="6883021" y="2132733"/>
            <a:ext cx="7112758" cy="5058193"/>
          </a:xfrm>
          <a:custGeom>
            <a:avLst/>
            <a:gdLst/>
            <a:ahLst/>
            <a:cxnLst/>
            <a:rect l="l" t="t" r="r" b="b"/>
            <a:pathLst>
              <a:path w="7112758" h="5058193">
                <a:moveTo>
                  <a:pt x="0" y="0"/>
                </a:moveTo>
                <a:lnTo>
                  <a:pt x="7112758" y="0"/>
                </a:lnTo>
                <a:lnTo>
                  <a:pt x="7112758" y="5058193"/>
                </a:lnTo>
                <a:lnTo>
                  <a:pt x="0" y="50581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694944" y="0"/>
            <a:ext cx="6593056" cy="3868080"/>
          </a:xfrm>
          <a:custGeom>
            <a:avLst/>
            <a:gdLst/>
            <a:ahLst/>
            <a:cxnLst/>
            <a:rect l="l" t="t" r="r" b="b"/>
            <a:pathLst>
              <a:path w="6593056" h="3868080">
                <a:moveTo>
                  <a:pt x="0" y="0"/>
                </a:moveTo>
                <a:lnTo>
                  <a:pt x="6593056" y="0"/>
                </a:lnTo>
                <a:lnTo>
                  <a:pt x="6593056" y="3868080"/>
                </a:lnTo>
                <a:lnTo>
                  <a:pt x="0" y="38680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35300" y="1230150"/>
            <a:ext cx="6339800" cy="905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53"/>
              </a:lnSpc>
            </a:pPr>
            <a:r>
              <a:rPr lang="en-US" sz="2681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Các bước chính:</a:t>
            </a:r>
          </a:p>
          <a:p>
            <a:pPr algn="just">
              <a:lnSpc>
                <a:spcPts val="3753"/>
              </a:lnSpc>
            </a:pPr>
            <a:r>
              <a:rPr lang="en-US" sz="2681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Bước 1: Mở Control Panel → Printers &amp; Scanners.</a:t>
            </a:r>
          </a:p>
          <a:p>
            <a:pPr algn="just">
              <a:lnSpc>
                <a:spcPts val="3753"/>
              </a:lnSpc>
            </a:pPr>
            <a:r>
              <a:rPr lang="en-US" sz="2681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Bước 2: Chọn máy in cần chia sẻ.</a:t>
            </a:r>
          </a:p>
          <a:p>
            <a:pPr algn="just">
              <a:lnSpc>
                <a:spcPts val="3753"/>
              </a:lnSpc>
            </a:pPr>
            <a:r>
              <a:rPr lang="en-US" sz="2681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Bước 3: Mở Printer Properties.</a:t>
            </a:r>
          </a:p>
          <a:p>
            <a:pPr algn="just">
              <a:lnSpc>
                <a:spcPts val="3753"/>
              </a:lnSpc>
            </a:pPr>
            <a:r>
              <a:rPr lang="en-US" sz="2681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Bước 4: Chọn thẻ Sharing.</a:t>
            </a:r>
          </a:p>
          <a:p>
            <a:pPr algn="just">
              <a:lnSpc>
                <a:spcPts val="3753"/>
              </a:lnSpc>
            </a:pPr>
            <a:r>
              <a:rPr lang="en-US" sz="2681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Bước 5: Chọn Share this printer.</a:t>
            </a:r>
          </a:p>
          <a:p>
            <a:pPr algn="just">
              <a:lnSpc>
                <a:spcPts val="3753"/>
              </a:lnSpc>
            </a:pPr>
            <a:r>
              <a:rPr lang="en-US" sz="2681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Bước 6: Đặt tên máy in chia sẻ và chọn Apply/OK.</a:t>
            </a:r>
          </a:p>
          <a:p>
            <a:pPr algn="just">
              <a:lnSpc>
                <a:spcPts val="3753"/>
              </a:lnSpc>
            </a:pPr>
            <a:endParaRPr lang="en-US" sz="2681" b="1">
              <a:solidFill>
                <a:srgbClr val="000000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  <a:p>
            <a:pPr algn="just">
              <a:lnSpc>
                <a:spcPts val="3753"/>
              </a:lnSpc>
            </a:pPr>
            <a:r>
              <a:rPr lang="en-US" sz="2681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Step 1: Open Control Panel → Printers &amp; Scanners.</a:t>
            </a:r>
          </a:p>
          <a:p>
            <a:pPr algn="just">
              <a:lnSpc>
                <a:spcPts val="3753"/>
              </a:lnSpc>
            </a:pPr>
            <a:r>
              <a:rPr lang="en-US" sz="2681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Step 2: Select the printer.</a:t>
            </a:r>
          </a:p>
          <a:p>
            <a:pPr algn="just">
              <a:lnSpc>
                <a:spcPts val="3753"/>
              </a:lnSpc>
            </a:pPr>
            <a:r>
              <a:rPr lang="en-US" sz="2681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Step 3: Open Printer Properties.</a:t>
            </a:r>
          </a:p>
          <a:p>
            <a:pPr algn="just">
              <a:lnSpc>
                <a:spcPts val="3753"/>
              </a:lnSpc>
            </a:pPr>
            <a:r>
              <a:rPr lang="en-US" sz="2681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Step 4: Select the Sharing tab.</a:t>
            </a:r>
          </a:p>
          <a:p>
            <a:pPr algn="just">
              <a:lnSpc>
                <a:spcPts val="3753"/>
              </a:lnSpc>
            </a:pPr>
            <a:r>
              <a:rPr lang="en-US" sz="2681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Step 5: Enable Share this printer.</a:t>
            </a:r>
          </a:p>
          <a:p>
            <a:pPr algn="just">
              <a:lnSpc>
                <a:spcPts val="3753"/>
              </a:lnSpc>
            </a:pPr>
            <a:r>
              <a:rPr lang="en-US" sz="2681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Step 6: Enter a shared printer name and select Apply/OK.</a:t>
            </a:r>
          </a:p>
          <a:p>
            <a:pPr marL="0" lvl="0" indent="0" algn="just">
              <a:lnSpc>
                <a:spcPts val="3753"/>
              </a:lnSpc>
              <a:spcBef>
                <a:spcPct val="0"/>
              </a:spcBef>
            </a:pPr>
            <a:endParaRPr lang="en-US" sz="2681" b="1">
              <a:solidFill>
                <a:srgbClr val="000000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1694944" y="5337512"/>
            <a:ext cx="6593056" cy="4949488"/>
          </a:xfrm>
          <a:custGeom>
            <a:avLst/>
            <a:gdLst/>
            <a:ahLst/>
            <a:cxnLst/>
            <a:rect l="l" t="t" r="r" b="b"/>
            <a:pathLst>
              <a:path w="6593056" h="4949488">
                <a:moveTo>
                  <a:pt x="0" y="0"/>
                </a:moveTo>
                <a:lnTo>
                  <a:pt x="6593056" y="0"/>
                </a:lnTo>
                <a:lnTo>
                  <a:pt x="6593056" y="4949488"/>
                </a:lnTo>
                <a:lnTo>
                  <a:pt x="0" y="49494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-457799" y="93289"/>
            <a:ext cx="10006491" cy="1223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3"/>
              </a:lnSpc>
            </a:pPr>
            <a:r>
              <a:rPr lang="en-US" sz="4567" b="1" spc="-73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Bold"/>
                <a:ea typeface="Poppins Bold"/>
                <a:cs typeface="Poppins Bold"/>
                <a:sym typeface="Poppins Bold"/>
              </a:rPr>
              <a:t>A) THIẾT LẬP CHIA SẺ MÁY IN</a:t>
            </a:r>
          </a:p>
          <a:p>
            <a:pPr marL="0" lvl="0" indent="0" algn="ctr">
              <a:lnSpc>
                <a:spcPts val="4163"/>
              </a:lnSpc>
            </a:pPr>
            <a:r>
              <a:rPr lang="en-US" sz="3784" b="1" spc="-60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Bold"/>
                <a:ea typeface="Poppins Bold"/>
                <a:cs typeface="Poppins Bold"/>
                <a:sym typeface="Poppins Bold"/>
              </a:rPr>
              <a:t>Setting Up Printer Sharing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-114099" y="-23213679"/>
            <a:ext cx="18516198" cy="59204747"/>
            <a:chOff x="0" y="0"/>
            <a:chExt cx="24688263" cy="78939663"/>
          </a:xfrm>
        </p:grpSpPr>
        <p:grpSp>
          <p:nvGrpSpPr>
            <p:cNvPr id="3" name="Group 3"/>
            <p:cNvGrpSpPr/>
            <p:nvPr/>
          </p:nvGrpSpPr>
          <p:grpSpPr>
            <a:xfrm rot="5400000">
              <a:off x="-27125700" y="27125700"/>
              <a:ext cx="78939663" cy="24688263"/>
              <a:chOff x="0" y="0"/>
              <a:chExt cx="1055800" cy="3302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0558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1055800" h="330200">
                    <a:moveTo>
                      <a:pt x="1055800" y="330200"/>
                    </a:moveTo>
                    <a:cubicBezTo>
                      <a:pt x="1055800" y="150345"/>
                      <a:pt x="815440" y="0"/>
                      <a:pt x="527900" y="0"/>
                    </a:cubicBezTo>
                    <a:cubicBezTo>
                      <a:pt x="240360" y="0"/>
                      <a:pt x="0" y="150345"/>
                      <a:pt x="0" y="330200"/>
                    </a:cubicBezTo>
                    <a:lnTo>
                      <a:pt x="1055800" y="3302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2F2F2">
                      <a:alpha val="100000"/>
                    </a:srgbClr>
                  </a:gs>
                  <a:gs pos="100000">
                    <a:srgbClr val="F7F7F7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248424" y="-6350"/>
                <a:ext cx="558953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5400000">
              <a:off x="-21013972" y="29906972"/>
              <a:ext cx="61153663" cy="19125718"/>
              <a:chOff x="0" y="0"/>
              <a:chExt cx="1055800" cy="3302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0558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1055800" h="330200">
                    <a:moveTo>
                      <a:pt x="1055800" y="330200"/>
                    </a:moveTo>
                    <a:cubicBezTo>
                      <a:pt x="1055800" y="150345"/>
                      <a:pt x="815440" y="0"/>
                      <a:pt x="527900" y="0"/>
                    </a:cubicBezTo>
                    <a:cubicBezTo>
                      <a:pt x="240360" y="0"/>
                      <a:pt x="0" y="150345"/>
                      <a:pt x="0" y="330200"/>
                    </a:cubicBezTo>
                    <a:lnTo>
                      <a:pt x="1055800" y="330200"/>
                    </a:lnTo>
                    <a:close/>
                  </a:path>
                </a:pathLst>
              </a:custGeom>
              <a:solidFill>
                <a:srgbClr val="F2F2F2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248424" y="-6350"/>
                <a:ext cx="558953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5400000">
              <a:off x="-14780680" y="32128426"/>
              <a:ext cx="44244171" cy="14682811"/>
              <a:chOff x="0" y="0"/>
              <a:chExt cx="1055800" cy="350376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55800" cy="350376"/>
              </a:xfrm>
              <a:custGeom>
                <a:avLst/>
                <a:gdLst/>
                <a:ahLst/>
                <a:cxnLst/>
                <a:rect l="l" t="t" r="r" b="b"/>
                <a:pathLst>
                  <a:path w="1055800" h="350376">
                    <a:moveTo>
                      <a:pt x="1055800" y="350376"/>
                    </a:moveTo>
                    <a:cubicBezTo>
                      <a:pt x="1055800" y="159532"/>
                      <a:pt x="815440" y="0"/>
                      <a:pt x="527900" y="0"/>
                    </a:cubicBezTo>
                    <a:cubicBezTo>
                      <a:pt x="240360" y="0"/>
                      <a:pt x="0" y="159532"/>
                      <a:pt x="0" y="350376"/>
                    </a:cubicBezTo>
                    <a:lnTo>
                      <a:pt x="1055800" y="3503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1F65">
                      <a:alpha val="100000"/>
                    </a:srgbClr>
                  </a:gs>
                  <a:gs pos="100000">
                    <a:srgbClr val="6895FD">
                      <a:alpha val="100000"/>
                    </a:srgbClr>
                  </a:gs>
                </a:gsLst>
                <a:lin ang="2700000"/>
              </a:gra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248424" y="-3246"/>
                <a:ext cx="558953" cy="353622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</p:grpSp>
      <p:sp>
        <p:nvSpPr>
          <p:cNvPr id="12" name="Freeform 12"/>
          <p:cNvSpPr/>
          <p:nvPr/>
        </p:nvSpPr>
        <p:spPr>
          <a:xfrm>
            <a:off x="365255" y="1324437"/>
            <a:ext cx="8565890" cy="3244103"/>
          </a:xfrm>
          <a:custGeom>
            <a:avLst/>
            <a:gdLst/>
            <a:ahLst/>
            <a:cxnLst/>
            <a:rect l="l" t="t" r="r" b="b"/>
            <a:pathLst>
              <a:path w="8565890" h="3244103">
                <a:moveTo>
                  <a:pt x="0" y="0"/>
                </a:moveTo>
                <a:lnTo>
                  <a:pt x="8565890" y="0"/>
                </a:lnTo>
                <a:lnTo>
                  <a:pt x="8565890" y="3244103"/>
                </a:lnTo>
                <a:lnTo>
                  <a:pt x="0" y="32441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0" y="0"/>
            <a:ext cx="8466007" cy="2364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93"/>
              </a:lnSpc>
            </a:pPr>
            <a:r>
              <a:rPr lang="en-US" sz="4175" b="1" spc="-66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Bold"/>
                <a:ea typeface="Poppins Bold"/>
                <a:cs typeface="Poppins Bold"/>
                <a:sym typeface="Poppins Bold"/>
              </a:rPr>
              <a:t>B) KẾT NỐI VỚI MÁY IN MẠNG</a:t>
            </a:r>
          </a:p>
          <a:p>
            <a:pPr algn="ctr">
              <a:lnSpc>
                <a:spcPts val="4593"/>
              </a:lnSpc>
            </a:pPr>
            <a:r>
              <a:rPr lang="en-US" sz="4175" b="1" spc="-66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Bold"/>
                <a:ea typeface="Poppins Bold"/>
                <a:cs typeface="Poppins Bold"/>
                <a:sym typeface="Poppins Bold"/>
              </a:rPr>
              <a:t>Connecting to a Network Printer</a:t>
            </a:r>
          </a:p>
          <a:p>
            <a:pPr algn="ctr">
              <a:lnSpc>
                <a:spcPts val="4593"/>
              </a:lnSpc>
            </a:pPr>
            <a:endParaRPr lang="en-US" sz="4175" b="1" spc="-66">
              <a:gradFill>
                <a:gsLst>
                  <a:gs pos="0">
                    <a:srgbClr val="001F65">
                      <a:alpha val="100000"/>
                    </a:srgbClr>
                  </a:gs>
                  <a:gs pos="100000">
                    <a:srgbClr val="6895FD">
                      <a:alpha val="100000"/>
                    </a:srgbClr>
                  </a:gs>
                </a:gsLst>
                <a:lin ang="2700000"/>
              </a:gra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ctr">
              <a:lnSpc>
                <a:spcPts val="4593"/>
              </a:lnSpc>
            </a:pPr>
            <a:endParaRPr lang="en-US" sz="4175" b="1" spc="-66">
              <a:gradFill>
                <a:gsLst>
                  <a:gs pos="0">
                    <a:srgbClr val="001F65">
                      <a:alpha val="100000"/>
                    </a:srgbClr>
                  </a:gs>
                  <a:gs pos="100000">
                    <a:srgbClr val="6895FD">
                      <a:alpha val="100000"/>
                    </a:srgbClr>
                  </a:gs>
                </a:gsLst>
                <a:lin ang="2700000"/>
              </a:gra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533624" y="4678045"/>
            <a:ext cx="10915953" cy="564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 b="1" spc="-38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Trên máy tính khác:</a:t>
            </a:r>
          </a:p>
          <a:p>
            <a:pPr marL="496569" lvl="1" indent="-248284" algn="just">
              <a:lnSpc>
                <a:spcPts val="3219"/>
              </a:lnSpc>
              <a:buFont typeface="Arial"/>
              <a:buChar char="•"/>
            </a:pPr>
            <a:r>
              <a:rPr lang="en-US" sz="2299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Mở Printers &amp; Scanners.</a:t>
            </a:r>
          </a:p>
          <a:p>
            <a:pPr marL="496569" lvl="1" indent="-248284" algn="just">
              <a:lnSpc>
                <a:spcPts val="3219"/>
              </a:lnSpc>
              <a:buFont typeface="Arial"/>
              <a:buChar char="•"/>
            </a:pPr>
            <a:r>
              <a:rPr lang="en-US" sz="2299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Chọn Add device.</a:t>
            </a:r>
          </a:p>
          <a:p>
            <a:pPr marL="496569" lvl="1" indent="-248284" algn="just">
              <a:lnSpc>
                <a:spcPts val="3219"/>
              </a:lnSpc>
              <a:buFont typeface="Arial"/>
              <a:buChar char="•"/>
            </a:pPr>
            <a:r>
              <a:rPr lang="en-US" sz="2299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Nếu không tìm thấy máy in, chọn The printer that I want isn't listed.</a:t>
            </a:r>
          </a:p>
          <a:p>
            <a:pPr marL="496569" lvl="1" indent="-248284" algn="just">
              <a:lnSpc>
                <a:spcPts val="3219"/>
              </a:lnSpc>
              <a:buFont typeface="Arial"/>
              <a:buChar char="•"/>
            </a:pPr>
            <a:r>
              <a:rPr lang="en-US" sz="2299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Tìm máy in trong mạng và chọn Select.</a:t>
            </a:r>
          </a:p>
          <a:p>
            <a:pPr marL="496569" lvl="1" indent="-248284" algn="just">
              <a:lnSpc>
                <a:spcPts val="3219"/>
              </a:lnSpc>
              <a:buFont typeface="Arial"/>
              <a:buChar char="•"/>
            </a:pPr>
            <a:r>
              <a:rPr lang="en-US" sz="2299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Hoàn tất cài đặt máy in.</a:t>
            </a:r>
          </a:p>
          <a:p>
            <a:pPr algn="just">
              <a:lnSpc>
                <a:spcPts val="3219"/>
              </a:lnSpc>
            </a:pPr>
            <a:endParaRPr lang="en-US" sz="2299" b="1">
              <a:solidFill>
                <a:srgbClr val="FFFFFF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  <a:p>
            <a:pPr algn="ctr">
              <a:lnSpc>
                <a:spcPts val="3359"/>
              </a:lnSpc>
            </a:pPr>
            <a:r>
              <a:rPr lang="en-US" sz="2399" b="1" spc="-38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On another computer:</a:t>
            </a:r>
          </a:p>
          <a:p>
            <a:pPr marL="496569" lvl="1" indent="-248284" algn="just">
              <a:lnSpc>
                <a:spcPts val="3219"/>
              </a:lnSpc>
              <a:buFont typeface="Arial"/>
              <a:buChar char="•"/>
            </a:pPr>
            <a:r>
              <a:rPr lang="en-US" sz="2299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Open Printers &amp; Scanners.</a:t>
            </a:r>
          </a:p>
          <a:p>
            <a:pPr marL="496569" lvl="1" indent="-248284" algn="just">
              <a:lnSpc>
                <a:spcPts val="3219"/>
              </a:lnSpc>
              <a:buFont typeface="Arial"/>
              <a:buChar char="•"/>
            </a:pPr>
            <a:r>
              <a:rPr lang="en-US" sz="2299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Select Add device.</a:t>
            </a:r>
          </a:p>
          <a:p>
            <a:pPr marL="496569" lvl="1" indent="-248284" algn="just">
              <a:lnSpc>
                <a:spcPts val="3219"/>
              </a:lnSpc>
              <a:buFont typeface="Arial"/>
              <a:buChar char="•"/>
            </a:pPr>
            <a:r>
              <a:rPr lang="en-US" sz="2299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If the printer cannot be found, select The printer that I want isn't listed.</a:t>
            </a:r>
          </a:p>
          <a:p>
            <a:pPr marL="496569" lvl="1" indent="-248284" algn="just">
              <a:lnSpc>
                <a:spcPts val="3219"/>
              </a:lnSpc>
              <a:buFont typeface="Arial"/>
              <a:buChar char="•"/>
            </a:pPr>
            <a:r>
              <a:rPr lang="en-US" sz="2299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Find the network printer and select Select.</a:t>
            </a:r>
          </a:p>
          <a:p>
            <a:pPr marL="496569" lvl="1" indent="-248284" algn="just">
              <a:lnSpc>
                <a:spcPts val="3219"/>
              </a:lnSpc>
              <a:buFont typeface="Arial"/>
              <a:buChar char="•"/>
            </a:pPr>
            <a:r>
              <a:rPr lang="en-US" sz="2299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Complete the printer installation.</a:t>
            </a:r>
          </a:p>
          <a:p>
            <a:pPr marL="0" lvl="0" indent="0" algn="just">
              <a:lnSpc>
                <a:spcPts val="3219"/>
              </a:lnSpc>
              <a:spcBef>
                <a:spcPct val="0"/>
              </a:spcBef>
            </a:pPr>
            <a:endParaRPr lang="en-US" sz="2299" b="1">
              <a:solidFill>
                <a:srgbClr val="FFFFFF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-114099" y="-23213679"/>
            <a:ext cx="18516198" cy="59204747"/>
            <a:chOff x="0" y="0"/>
            <a:chExt cx="24688263" cy="78939663"/>
          </a:xfrm>
        </p:grpSpPr>
        <p:grpSp>
          <p:nvGrpSpPr>
            <p:cNvPr id="3" name="Group 3"/>
            <p:cNvGrpSpPr/>
            <p:nvPr/>
          </p:nvGrpSpPr>
          <p:grpSpPr>
            <a:xfrm rot="5400000">
              <a:off x="-27125700" y="27125700"/>
              <a:ext cx="78939663" cy="24688263"/>
              <a:chOff x="0" y="0"/>
              <a:chExt cx="1055800" cy="3302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0558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1055800" h="330200">
                    <a:moveTo>
                      <a:pt x="1055800" y="330200"/>
                    </a:moveTo>
                    <a:cubicBezTo>
                      <a:pt x="1055800" y="150345"/>
                      <a:pt x="815440" y="0"/>
                      <a:pt x="527900" y="0"/>
                    </a:cubicBezTo>
                    <a:cubicBezTo>
                      <a:pt x="240360" y="0"/>
                      <a:pt x="0" y="150345"/>
                      <a:pt x="0" y="330200"/>
                    </a:cubicBezTo>
                    <a:lnTo>
                      <a:pt x="1055800" y="3302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2F2F2">
                      <a:alpha val="100000"/>
                    </a:srgbClr>
                  </a:gs>
                  <a:gs pos="100000">
                    <a:srgbClr val="F7F7F7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248424" y="-6350"/>
                <a:ext cx="558953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5400000">
              <a:off x="-21013972" y="29906972"/>
              <a:ext cx="61153663" cy="19125718"/>
              <a:chOff x="0" y="0"/>
              <a:chExt cx="1055800" cy="3302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0558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1055800" h="330200">
                    <a:moveTo>
                      <a:pt x="1055800" y="330200"/>
                    </a:moveTo>
                    <a:cubicBezTo>
                      <a:pt x="1055800" y="150345"/>
                      <a:pt x="815440" y="0"/>
                      <a:pt x="527900" y="0"/>
                    </a:cubicBezTo>
                    <a:cubicBezTo>
                      <a:pt x="240360" y="0"/>
                      <a:pt x="0" y="150345"/>
                      <a:pt x="0" y="330200"/>
                    </a:cubicBezTo>
                    <a:lnTo>
                      <a:pt x="1055800" y="330200"/>
                    </a:lnTo>
                    <a:close/>
                  </a:path>
                </a:pathLst>
              </a:custGeom>
              <a:solidFill>
                <a:srgbClr val="F2F2F2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248424" y="-6350"/>
                <a:ext cx="558953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</p:grpSp>
      <p:sp>
        <p:nvSpPr>
          <p:cNvPr id="9" name="Freeform 9"/>
          <p:cNvSpPr/>
          <p:nvPr/>
        </p:nvSpPr>
        <p:spPr>
          <a:xfrm>
            <a:off x="49927" y="1028700"/>
            <a:ext cx="8565890" cy="3244103"/>
          </a:xfrm>
          <a:custGeom>
            <a:avLst/>
            <a:gdLst/>
            <a:ahLst/>
            <a:cxnLst/>
            <a:rect l="l" t="t" r="r" b="b"/>
            <a:pathLst>
              <a:path w="8565890" h="3244103">
                <a:moveTo>
                  <a:pt x="0" y="0"/>
                </a:moveTo>
                <a:lnTo>
                  <a:pt x="8565890" y="0"/>
                </a:lnTo>
                <a:lnTo>
                  <a:pt x="8565890" y="3244103"/>
                </a:lnTo>
                <a:lnTo>
                  <a:pt x="0" y="32441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824545" y="3466406"/>
            <a:ext cx="5916510" cy="3354188"/>
          </a:xfrm>
          <a:custGeom>
            <a:avLst/>
            <a:gdLst/>
            <a:ahLst/>
            <a:cxnLst/>
            <a:rect l="l" t="t" r="r" b="b"/>
            <a:pathLst>
              <a:path w="5916510" h="3354188">
                <a:moveTo>
                  <a:pt x="0" y="0"/>
                </a:moveTo>
                <a:lnTo>
                  <a:pt x="5916510" y="0"/>
                </a:lnTo>
                <a:lnTo>
                  <a:pt x="5916510" y="3354188"/>
                </a:lnTo>
                <a:lnTo>
                  <a:pt x="0" y="33541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22" b="-522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615817" y="118597"/>
            <a:ext cx="5477054" cy="3693034"/>
          </a:xfrm>
          <a:custGeom>
            <a:avLst/>
            <a:gdLst/>
            <a:ahLst/>
            <a:cxnLst/>
            <a:rect l="l" t="t" r="r" b="b"/>
            <a:pathLst>
              <a:path w="5477054" h="3693034">
                <a:moveTo>
                  <a:pt x="0" y="0"/>
                </a:moveTo>
                <a:lnTo>
                  <a:pt x="5477054" y="0"/>
                </a:lnTo>
                <a:lnTo>
                  <a:pt x="5477054" y="3693034"/>
                </a:lnTo>
                <a:lnTo>
                  <a:pt x="0" y="36930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615817" y="6715699"/>
            <a:ext cx="7403405" cy="3571301"/>
          </a:xfrm>
          <a:custGeom>
            <a:avLst/>
            <a:gdLst/>
            <a:ahLst/>
            <a:cxnLst/>
            <a:rect l="l" t="t" r="r" b="b"/>
            <a:pathLst>
              <a:path w="7403405" h="3571301">
                <a:moveTo>
                  <a:pt x="0" y="0"/>
                </a:moveTo>
                <a:lnTo>
                  <a:pt x="7403405" y="0"/>
                </a:lnTo>
                <a:lnTo>
                  <a:pt x="7403405" y="3571301"/>
                </a:lnTo>
                <a:lnTo>
                  <a:pt x="0" y="35713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95" r="-9807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0" y="0"/>
            <a:ext cx="7034552" cy="1965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6"/>
              </a:lnSpc>
            </a:pPr>
            <a:r>
              <a:rPr lang="en-US" sz="3469" b="1" spc="-55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Bold"/>
                <a:ea typeface="Poppins Bold"/>
                <a:cs typeface="Poppins Bold"/>
                <a:sym typeface="Poppins Bold"/>
              </a:rPr>
              <a:t>B) KẾT NỐI VỚI MÁY IN MẠNG</a:t>
            </a:r>
          </a:p>
          <a:p>
            <a:pPr algn="ctr">
              <a:lnSpc>
                <a:spcPts val="3816"/>
              </a:lnSpc>
            </a:pPr>
            <a:r>
              <a:rPr lang="en-US" sz="3469" b="1" spc="-55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Bold"/>
                <a:ea typeface="Poppins Bold"/>
                <a:cs typeface="Poppins Bold"/>
                <a:sym typeface="Poppins Bold"/>
              </a:rPr>
              <a:t>Connecting to a Network Printer</a:t>
            </a:r>
          </a:p>
          <a:p>
            <a:pPr algn="ctr">
              <a:lnSpc>
                <a:spcPts val="3816"/>
              </a:lnSpc>
            </a:pPr>
            <a:endParaRPr lang="en-US" sz="3469" b="1" spc="-55">
              <a:gradFill>
                <a:gsLst>
                  <a:gs pos="0">
                    <a:srgbClr val="001F65">
                      <a:alpha val="100000"/>
                    </a:srgbClr>
                  </a:gs>
                  <a:gs pos="100000">
                    <a:srgbClr val="6895FD">
                      <a:alpha val="100000"/>
                    </a:srgbClr>
                  </a:gs>
                </a:gsLst>
                <a:lin ang="2700000"/>
              </a:gra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ctr">
              <a:lnSpc>
                <a:spcPts val="3816"/>
              </a:lnSpc>
            </a:pPr>
            <a:endParaRPr lang="en-US" sz="3469" b="1" spc="-55">
              <a:gradFill>
                <a:gsLst>
                  <a:gs pos="0">
                    <a:srgbClr val="001F65">
                      <a:alpha val="100000"/>
                    </a:srgbClr>
                  </a:gs>
                  <a:gs pos="100000">
                    <a:srgbClr val="6895FD">
                      <a:alpha val="100000"/>
                    </a:srgbClr>
                  </a:gs>
                </a:gsLst>
                <a:lin ang="2700000"/>
              </a:gra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9927" y="4391420"/>
            <a:ext cx="8074095" cy="626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 spc="-36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Trên máy tính khác:</a:t>
            </a:r>
          </a:p>
          <a:p>
            <a:pPr marL="474979" lvl="1" indent="-237490" algn="just">
              <a:lnSpc>
                <a:spcPts val="3079"/>
              </a:lnSpc>
              <a:buFont typeface="Arial"/>
              <a:buChar char="•"/>
            </a:pPr>
            <a:r>
              <a:rPr lang="en-US" sz="2199" b="1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Mở Printers &amp; Scanners.</a:t>
            </a:r>
          </a:p>
          <a:p>
            <a:pPr marL="474979" lvl="1" indent="-237490" algn="just">
              <a:lnSpc>
                <a:spcPts val="3079"/>
              </a:lnSpc>
              <a:buFont typeface="Arial"/>
              <a:buChar char="•"/>
            </a:pPr>
            <a:r>
              <a:rPr lang="en-US" sz="2199" b="1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Chọn Add device.</a:t>
            </a:r>
          </a:p>
          <a:p>
            <a:pPr marL="474979" lvl="1" indent="-237490" algn="just">
              <a:lnSpc>
                <a:spcPts val="3079"/>
              </a:lnSpc>
              <a:buFont typeface="Arial"/>
              <a:buChar char="•"/>
            </a:pPr>
            <a:r>
              <a:rPr lang="en-US" sz="2199" b="1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Nếu không tìm thấy máy in, chọn The printer that I want isn't listed.</a:t>
            </a:r>
          </a:p>
          <a:p>
            <a:pPr marL="474979" lvl="1" indent="-237490" algn="just">
              <a:lnSpc>
                <a:spcPts val="3079"/>
              </a:lnSpc>
              <a:buFont typeface="Arial"/>
              <a:buChar char="•"/>
            </a:pPr>
            <a:r>
              <a:rPr lang="en-US" sz="2199" b="1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Tìm máy in trong mạng và chọn Select.</a:t>
            </a:r>
          </a:p>
          <a:p>
            <a:pPr marL="474979" lvl="1" indent="-237490" algn="just">
              <a:lnSpc>
                <a:spcPts val="3079"/>
              </a:lnSpc>
              <a:buFont typeface="Arial"/>
              <a:buChar char="•"/>
            </a:pPr>
            <a:r>
              <a:rPr lang="en-US" sz="2199" b="1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Hoàn tất cài đặt máy in.</a:t>
            </a:r>
          </a:p>
          <a:p>
            <a:pPr algn="just">
              <a:lnSpc>
                <a:spcPts val="3079"/>
              </a:lnSpc>
            </a:pPr>
            <a:endParaRPr lang="en-US" sz="2199" b="1">
              <a:solidFill>
                <a:srgbClr val="001F65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  <a:p>
            <a:pPr algn="ctr">
              <a:lnSpc>
                <a:spcPts val="3219"/>
              </a:lnSpc>
            </a:pPr>
            <a:r>
              <a:rPr lang="en-US" sz="2299" b="1" spc="-36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On another computer:</a:t>
            </a:r>
          </a:p>
          <a:p>
            <a:pPr marL="474979" lvl="1" indent="-237490" algn="just">
              <a:lnSpc>
                <a:spcPts val="3079"/>
              </a:lnSpc>
              <a:buFont typeface="Arial"/>
              <a:buChar char="•"/>
            </a:pPr>
            <a:r>
              <a:rPr lang="en-US" sz="2199" b="1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Open Printers &amp; Scanners.</a:t>
            </a:r>
          </a:p>
          <a:p>
            <a:pPr marL="474979" lvl="1" indent="-237490" algn="just">
              <a:lnSpc>
                <a:spcPts val="3079"/>
              </a:lnSpc>
              <a:buFont typeface="Arial"/>
              <a:buChar char="•"/>
            </a:pPr>
            <a:r>
              <a:rPr lang="en-US" sz="2199" b="1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Select Add device.</a:t>
            </a:r>
          </a:p>
          <a:p>
            <a:pPr marL="474979" lvl="1" indent="-237490" algn="just">
              <a:lnSpc>
                <a:spcPts val="3079"/>
              </a:lnSpc>
              <a:buFont typeface="Arial"/>
              <a:buChar char="•"/>
            </a:pPr>
            <a:r>
              <a:rPr lang="en-US" sz="2199" b="1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If the printer cannot be found, select The printer that I want isn't listed.</a:t>
            </a:r>
          </a:p>
          <a:p>
            <a:pPr marL="474979" lvl="1" indent="-237490" algn="just">
              <a:lnSpc>
                <a:spcPts val="3079"/>
              </a:lnSpc>
              <a:buFont typeface="Arial"/>
              <a:buChar char="•"/>
            </a:pPr>
            <a:r>
              <a:rPr lang="en-US" sz="2199" b="1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Find the network printer and select Select.</a:t>
            </a:r>
          </a:p>
          <a:p>
            <a:pPr marL="474979" lvl="1" indent="-237490" algn="just">
              <a:lnSpc>
                <a:spcPts val="3079"/>
              </a:lnSpc>
              <a:buFont typeface="Arial"/>
              <a:buChar char="•"/>
            </a:pPr>
            <a:r>
              <a:rPr lang="en-US" sz="2199" b="1">
                <a:solidFill>
                  <a:srgbClr val="001F6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Complete the printer installation.</a:t>
            </a:r>
          </a:p>
          <a:p>
            <a:pPr marL="0" lvl="0" indent="0" algn="just">
              <a:lnSpc>
                <a:spcPts val="3079"/>
              </a:lnSpc>
              <a:spcBef>
                <a:spcPct val="0"/>
              </a:spcBef>
            </a:pPr>
            <a:endParaRPr lang="en-US" sz="2199" b="1">
              <a:solidFill>
                <a:srgbClr val="001F65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3200400" y="-9653954"/>
            <a:ext cx="15087600" cy="29594908"/>
            <a:chOff x="0" y="0"/>
            <a:chExt cx="20116800" cy="39459877"/>
          </a:xfrm>
        </p:grpSpPr>
        <p:grpSp>
          <p:nvGrpSpPr>
            <p:cNvPr id="3" name="Group 3"/>
            <p:cNvGrpSpPr/>
            <p:nvPr/>
          </p:nvGrpSpPr>
          <p:grpSpPr>
            <a:xfrm rot="5400000">
              <a:off x="-9671538" y="9671538"/>
              <a:ext cx="39459877" cy="20116800"/>
              <a:chOff x="0" y="0"/>
              <a:chExt cx="647700" cy="3302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477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330200">
                    <a:moveTo>
                      <a:pt x="647700" y="330200"/>
                    </a:moveTo>
                    <a:cubicBezTo>
                      <a:pt x="647700" y="150345"/>
                      <a:pt x="500247" y="0"/>
                      <a:pt x="323850" y="0"/>
                    </a:cubicBezTo>
                    <a:cubicBezTo>
                      <a:pt x="147453" y="0"/>
                      <a:pt x="0" y="150345"/>
                      <a:pt x="0" y="330200"/>
                    </a:cubicBezTo>
                    <a:lnTo>
                      <a:pt x="647700" y="3302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2F2F2">
                      <a:alpha val="100000"/>
                    </a:srgbClr>
                  </a:gs>
                  <a:gs pos="100000">
                    <a:srgbClr val="F7F7F7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152400" y="-6350"/>
                <a:ext cx="342900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5400000">
              <a:off x="-7492431" y="11937810"/>
              <a:ext cx="30569120" cy="15584257"/>
              <a:chOff x="0" y="0"/>
              <a:chExt cx="647700" cy="3302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477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330200">
                    <a:moveTo>
                      <a:pt x="647700" y="330200"/>
                    </a:moveTo>
                    <a:cubicBezTo>
                      <a:pt x="647700" y="150345"/>
                      <a:pt x="500247" y="0"/>
                      <a:pt x="323850" y="0"/>
                    </a:cubicBezTo>
                    <a:cubicBezTo>
                      <a:pt x="147453" y="0"/>
                      <a:pt x="0" y="150345"/>
                      <a:pt x="0" y="330200"/>
                    </a:cubicBezTo>
                    <a:lnTo>
                      <a:pt x="647700" y="330200"/>
                    </a:lnTo>
                    <a:close/>
                  </a:path>
                </a:pathLst>
              </a:custGeom>
              <a:solidFill>
                <a:srgbClr val="F2F2F2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152400" y="-6350"/>
                <a:ext cx="342900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5400000">
              <a:off x="-5420712" y="14092398"/>
              <a:ext cx="22116506" cy="11275082"/>
              <a:chOff x="0" y="0"/>
              <a:chExt cx="647700" cy="3302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647700" cy="330200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330200">
                    <a:moveTo>
                      <a:pt x="647700" y="330200"/>
                    </a:moveTo>
                    <a:cubicBezTo>
                      <a:pt x="647700" y="150345"/>
                      <a:pt x="500247" y="0"/>
                      <a:pt x="323850" y="0"/>
                    </a:cubicBezTo>
                    <a:cubicBezTo>
                      <a:pt x="147453" y="0"/>
                      <a:pt x="0" y="150345"/>
                      <a:pt x="0" y="330200"/>
                    </a:cubicBezTo>
                    <a:lnTo>
                      <a:pt x="647700" y="3302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1F65">
                      <a:alpha val="100000"/>
                    </a:srgbClr>
                  </a:gs>
                  <a:gs pos="100000">
                    <a:srgbClr val="6895FD">
                      <a:alpha val="100000"/>
                    </a:srgbClr>
                  </a:gs>
                </a:gsLst>
                <a:lin ang="2700000"/>
              </a:gra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52400" y="-6350"/>
                <a:ext cx="342900" cy="336550"/>
              </a:xfrm>
              <a:prstGeom prst="rect">
                <a:avLst/>
              </a:prstGeom>
            </p:spPr>
            <p:txBody>
              <a:bodyPr lIns="126038" tIns="126038" rIns="126038" bIns="126038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11089005" y="-2055495"/>
            <a:ext cx="7198995" cy="14397990"/>
            <a:chOff x="0" y="0"/>
            <a:chExt cx="3175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75000" cy="6350000"/>
            </a:xfrm>
            <a:custGeom>
              <a:avLst/>
              <a:gdLst/>
              <a:ahLst/>
              <a:cxnLst/>
              <a:rect l="l" t="t" r="r" b="b"/>
              <a:pathLst>
                <a:path w="3175000" h="6350000">
                  <a:moveTo>
                    <a:pt x="3175000" y="0"/>
                  </a:moveTo>
                  <a:lnTo>
                    <a:pt x="3175000" y="6350000"/>
                  </a:lnTo>
                  <a:cubicBezTo>
                    <a:pt x="1421498" y="6350000"/>
                    <a:pt x="0" y="4928502"/>
                    <a:pt x="0" y="3175000"/>
                  </a:cubicBezTo>
                  <a:cubicBezTo>
                    <a:pt x="0" y="1421498"/>
                    <a:pt x="1421498" y="0"/>
                    <a:pt x="3175000" y="0"/>
                  </a:cubicBezTo>
                  <a:close/>
                </a:path>
              </a:pathLst>
            </a:custGeom>
            <a:blipFill>
              <a:blip r:embed="rId2"/>
              <a:stretch>
                <a:fillRect l="-29999" r="-30000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421709" y="2146206"/>
            <a:ext cx="10886066" cy="5124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145"/>
              </a:lnSpc>
            </a:pPr>
            <a:r>
              <a:rPr lang="en-US" sz="11950" b="1" spc="-191">
                <a:gradFill>
                  <a:gsLst>
                    <a:gs pos="0">
                      <a:srgbClr val="001F65">
                        <a:alpha val="100000"/>
                      </a:srgbClr>
                    </a:gs>
                    <a:gs pos="100000">
                      <a:srgbClr val="6895FD">
                        <a:alpha val="100000"/>
                      </a:srgbClr>
                    </a:gs>
                  </a:gsLst>
                  <a:lin ang="2700000"/>
                </a:gradFill>
                <a:latin typeface="Poppins Bold"/>
                <a:ea typeface="Poppins Bold"/>
                <a:cs typeface="Poppins Bold"/>
                <a:sym typeface="Poppins Bold"/>
              </a:rPr>
              <a:t>THANK YOU ALL FOR LISTENING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1093</Words>
  <Application>Microsoft Office PowerPoint</Application>
  <PresentationFormat>Custom</PresentationFormat>
  <Paragraphs>144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Poppins Bold Italics</vt:lpstr>
      <vt:lpstr>Poppins Bold</vt:lpstr>
      <vt:lpstr>Calibri</vt:lpstr>
      <vt:lpstr>Arial</vt:lpstr>
      <vt:lpstr>Poppins</vt:lpstr>
      <vt:lpstr>Poppins Semi-Bold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12A1- NHÓM 5 - BÀI5  - LẦN 1 </dc:title>
  <cp:lastModifiedBy>ADMIN</cp:lastModifiedBy>
  <cp:revision>4</cp:revision>
  <dcterms:created xsi:type="dcterms:W3CDTF">2006-08-16T00:00:00Z</dcterms:created>
  <dcterms:modified xsi:type="dcterms:W3CDTF">2026-10-13T13:16:11Z</dcterms:modified>
  <dc:identifier>DAHXPs5_M3k</dc:identifier>
</cp:coreProperties>
</file>